
<file path=[Content_Types].xml><?xml version="1.0" encoding="utf-8"?>
<Types xmlns="http://schemas.openxmlformats.org/package/2006/content-types">
  <Default Extension="xml" ContentType="application/xml"/>
  <Default Extension="jpeg" ContentType="image/jpeg"/>
  <Default Extension="jpg" ContentType="image/jpg"/>
  <Default Extension="emf" ContentType="image/x-emf"/>
  <Default Extension="rels" ContentType="application/vnd.openxmlformats-package.relationships+xml"/>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60" r:id="rId1"/>
  </p:sldMasterIdLst>
  <p:notesMasterIdLst>
    <p:notesMasterId r:id="rId28"/>
  </p:notesMasterIdLst>
  <p:sldIdLst>
    <p:sldId id="256" r:id="rId2"/>
    <p:sldId id="313" r:id="rId3"/>
    <p:sldId id="273" r:id="rId4"/>
    <p:sldId id="274" r:id="rId5"/>
    <p:sldId id="287" r:id="rId6"/>
    <p:sldId id="288" r:id="rId7"/>
    <p:sldId id="290" r:id="rId8"/>
    <p:sldId id="293" r:id="rId9"/>
    <p:sldId id="303" r:id="rId10"/>
    <p:sldId id="304" r:id="rId11"/>
    <p:sldId id="294" r:id="rId12"/>
    <p:sldId id="295" r:id="rId13"/>
    <p:sldId id="296" r:id="rId14"/>
    <p:sldId id="297" r:id="rId15"/>
    <p:sldId id="298" r:id="rId16"/>
    <p:sldId id="299" r:id="rId17"/>
    <p:sldId id="300" r:id="rId18"/>
    <p:sldId id="301" r:id="rId19"/>
    <p:sldId id="302" r:id="rId20"/>
    <p:sldId id="305" r:id="rId21"/>
    <p:sldId id="314" r:id="rId22"/>
    <p:sldId id="308" r:id="rId23"/>
    <p:sldId id="307" r:id="rId24"/>
    <p:sldId id="311" r:id="rId25"/>
    <p:sldId id="312" r:id="rId26"/>
    <p:sldId id="315" r:id="rId2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p:scale>
          <a:sx n="100" d="100"/>
          <a:sy n="100" d="100"/>
        </p:scale>
        <p:origin x="-1040" y="208"/>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notesMaster" Target="notesMasters/notesMaster1.xml"/><Relationship Id="rId29" Type="http://schemas.openxmlformats.org/officeDocument/2006/relationships/printerSettings" Target="printerSettings/printerSettings1.bin"/><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presProps" Target="presProps.xml"/><Relationship Id="rId31" Type="http://schemas.openxmlformats.org/officeDocument/2006/relationships/viewProps" Target="viewProps.xml"/><Relationship Id="rId32" Type="http://schemas.openxmlformats.org/officeDocument/2006/relationships/theme" Target="theme/theme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256D6DB-0938-284C-95C4-8B0532FF86C5}" type="datetimeFigureOut">
              <a:rPr lang="en-US" smtClean="0"/>
              <a:t>11/08/16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82435A8-2F06-6F49-8C3B-0028AA51A198}" type="slidenum">
              <a:rPr lang="en-US" smtClean="0"/>
              <a:t>‹#›</a:t>
            </a:fld>
            <a:endParaRPr lang="en-US"/>
          </a:p>
        </p:txBody>
      </p:sp>
    </p:spTree>
    <p:extLst>
      <p:ext uri="{BB962C8B-B14F-4D97-AF65-F5344CB8AC3E}">
        <p14:creationId xmlns:p14="http://schemas.microsoft.com/office/powerpoint/2010/main" val="2286726102"/>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Image Placeholder 1"/>
          <p:cNvSpPr>
            <a:spLocks noGrp="1" noRot="1" noChangeAspect="1" noTextEdit="1"/>
          </p:cNvSpPr>
          <p:nvPr>
            <p:ph type="sldImg"/>
          </p:nvPr>
        </p:nvSpPr>
        <p:spPr>
          <a:ln/>
        </p:spPr>
      </p:sp>
      <p:sp>
        <p:nvSpPr>
          <p:cNvPr id="3789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p>
        </p:txBody>
      </p:sp>
      <p:sp>
        <p:nvSpPr>
          <p:cNvPr id="3789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eaLnBrk="0" hangingPunct="0">
              <a:spcBef>
                <a:spcPct val="100000"/>
              </a:spcBef>
              <a:defRPr>
                <a:solidFill>
                  <a:schemeClr val="tx1"/>
                </a:solidFill>
                <a:latin typeface="Helvetica" charset="0"/>
                <a:ea typeface="ＭＳ Ｐゴシック" charset="0"/>
              </a:defRPr>
            </a:lvl1pPr>
            <a:lvl2pPr marL="742950" indent="-285750" algn="ctr" eaLnBrk="0" hangingPunct="0">
              <a:spcBef>
                <a:spcPct val="100000"/>
              </a:spcBef>
              <a:defRPr>
                <a:solidFill>
                  <a:schemeClr val="tx1"/>
                </a:solidFill>
                <a:latin typeface="Helvetica" charset="0"/>
                <a:ea typeface="ＭＳ Ｐゴシック" charset="0"/>
              </a:defRPr>
            </a:lvl2pPr>
            <a:lvl3pPr marL="1143000" indent="-228600" algn="ctr" eaLnBrk="0" hangingPunct="0">
              <a:spcBef>
                <a:spcPct val="100000"/>
              </a:spcBef>
              <a:defRPr>
                <a:solidFill>
                  <a:schemeClr val="tx1"/>
                </a:solidFill>
                <a:latin typeface="Helvetica" charset="0"/>
                <a:ea typeface="ＭＳ Ｐゴシック" charset="0"/>
              </a:defRPr>
            </a:lvl3pPr>
            <a:lvl4pPr marL="1600200" indent="-228600" algn="ctr" eaLnBrk="0" hangingPunct="0">
              <a:spcBef>
                <a:spcPct val="100000"/>
              </a:spcBef>
              <a:defRPr>
                <a:solidFill>
                  <a:schemeClr val="tx1"/>
                </a:solidFill>
                <a:latin typeface="Helvetica" charset="0"/>
                <a:ea typeface="ＭＳ Ｐゴシック" charset="0"/>
              </a:defRPr>
            </a:lvl4pPr>
            <a:lvl5pPr marL="2057400" indent="-228600" algn="ctr" eaLnBrk="0" hangingPunct="0">
              <a:spcBef>
                <a:spcPct val="100000"/>
              </a:spcBef>
              <a:defRPr>
                <a:solidFill>
                  <a:schemeClr val="tx1"/>
                </a:solidFill>
                <a:latin typeface="Helvetica" charset="0"/>
                <a:ea typeface="ＭＳ Ｐゴシック" charset="0"/>
              </a:defRPr>
            </a:lvl5pPr>
            <a:lvl6pPr marL="2514600" indent="-228600" algn="ctr" eaLnBrk="0" fontAlgn="base" hangingPunct="0">
              <a:spcBef>
                <a:spcPct val="100000"/>
              </a:spcBef>
              <a:spcAft>
                <a:spcPct val="0"/>
              </a:spcAft>
              <a:defRPr>
                <a:solidFill>
                  <a:schemeClr val="tx1"/>
                </a:solidFill>
                <a:latin typeface="Helvetica" charset="0"/>
                <a:ea typeface="ＭＳ Ｐゴシック" charset="0"/>
              </a:defRPr>
            </a:lvl6pPr>
            <a:lvl7pPr marL="2971800" indent="-228600" algn="ctr" eaLnBrk="0" fontAlgn="base" hangingPunct="0">
              <a:spcBef>
                <a:spcPct val="100000"/>
              </a:spcBef>
              <a:spcAft>
                <a:spcPct val="0"/>
              </a:spcAft>
              <a:defRPr>
                <a:solidFill>
                  <a:schemeClr val="tx1"/>
                </a:solidFill>
                <a:latin typeface="Helvetica" charset="0"/>
                <a:ea typeface="ＭＳ Ｐゴシック" charset="0"/>
              </a:defRPr>
            </a:lvl7pPr>
            <a:lvl8pPr marL="3429000" indent="-228600" algn="ctr" eaLnBrk="0" fontAlgn="base" hangingPunct="0">
              <a:spcBef>
                <a:spcPct val="100000"/>
              </a:spcBef>
              <a:spcAft>
                <a:spcPct val="0"/>
              </a:spcAft>
              <a:defRPr>
                <a:solidFill>
                  <a:schemeClr val="tx1"/>
                </a:solidFill>
                <a:latin typeface="Helvetica" charset="0"/>
                <a:ea typeface="ＭＳ Ｐゴシック" charset="0"/>
              </a:defRPr>
            </a:lvl8pPr>
            <a:lvl9pPr marL="3886200" indent="-228600" algn="ctr" eaLnBrk="0" fontAlgn="base" hangingPunct="0">
              <a:spcBef>
                <a:spcPct val="100000"/>
              </a:spcBef>
              <a:spcAft>
                <a:spcPct val="0"/>
              </a:spcAft>
              <a:defRPr>
                <a:solidFill>
                  <a:schemeClr val="tx1"/>
                </a:solidFill>
                <a:latin typeface="Helvetica" charset="0"/>
                <a:ea typeface="ＭＳ Ｐゴシック" charset="0"/>
              </a:defRPr>
            </a:lvl9pPr>
          </a:lstStyle>
          <a:p>
            <a:pPr algn="r" eaLnBrk="1" hangingPunct="1">
              <a:spcBef>
                <a:spcPct val="0"/>
              </a:spcBef>
            </a:pPr>
            <a:fld id="{92E6D600-FEBC-1146-BFFB-D404B8839D6C}" type="slidenum">
              <a:rPr lang="en-US">
                <a:solidFill>
                  <a:prstClr val="black"/>
                </a:solidFill>
                <a:latin typeface="Arial" charset="0"/>
              </a:rPr>
              <a:pPr algn="r" eaLnBrk="1" hangingPunct="1">
                <a:spcBef>
                  <a:spcPct val="0"/>
                </a:spcBef>
              </a:pPr>
              <a:t>8</a:t>
            </a:fld>
            <a:endParaRPr lang="en-US">
              <a:solidFill>
                <a:prstClr val="black"/>
              </a:solidFill>
              <a:latin typeface="Arial"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rip- </a:t>
            </a:r>
            <a:r>
              <a:rPr lang="en-US" sz="1200" kern="1200" dirty="0" err="1" smtClean="0">
                <a:solidFill>
                  <a:schemeClr val="tx1"/>
                </a:solidFill>
                <a:effectLst/>
                <a:latin typeface="+mn-lt"/>
                <a:ea typeface="+mn-ea"/>
                <a:cs typeface="+mn-cs"/>
              </a:rPr>
              <a:t>ples</a:t>
            </a:r>
            <a:r>
              <a:rPr lang="en-US" sz="1200" kern="1200" dirty="0" smtClean="0">
                <a:solidFill>
                  <a:schemeClr val="tx1"/>
                </a:solidFill>
                <a:effectLst/>
                <a:latin typeface="+mn-lt"/>
                <a:ea typeface="+mn-ea"/>
                <a:cs typeface="+mn-cs"/>
              </a:rPr>
              <a:t> present in the plots can be attributed to the fact that these filters are learned on sub-segmental speech signal, i.e. a </a:t>
            </a:r>
            <a:r>
              <a:rPr lang="en-US" sz="1200" kern="1200" dirty="0" err="1" smtClean="0">
                <a:solidFill>
                  <a:schemeClr val="tx1"/>
                </a:solidFill>
                <a:effectLst/>
                <a:latin typeface="+mn-lt"/>
                <a:ea typeface="+mn-ea"/>
                <a:cs typeface="+mn-cs"/>
              </a:rPr>
              <a:t>dura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tion</a:t>
            </a:r>
            <a:r>
              <a:rPr lang="en-US" sz="1200" kern="1200" dirty="0" smtClean="0">
                <a:solidFill>
                  <a:schemeClr val="tx1"/>
                </a:solidFill>
                <a:effectLst/>
                <a:latin typeface="+mn-lt"/>
                <a:ea typeface="+mn-ea"/>
                <a:cs typeface="+mn-cs"/>
              </a:rPr>
              <a:t> of 2-4 </a:t>
            </a:r>
            <a:r>
              <a:rPr lang="en-US" sz="1200" kern="1200" dirty="0" err="1" smtClean="0">
                <a:solidFill>
                  <a:schemeClr val="tx1"/>
                </a:solidFill>
                <a:effectLst/>
                <a:latin typeface="+mn-lt"/>
                <a:ea typeface="+mn-ea"/>
                <a:cs typeface="+mn-cs"/>
              </a:rPr>
              <a:t>ms.</a:t>
            </a:r>
            <a:r>
              <a:rPr lang="en-US" sz="1200" kern="1200" dirty="0" smtClean="0">
                <a:solidFill>
                  <a:schemeClr val="tx1"/>
                </a:solidFill>
                <a:effectLst/>
                <a:latin typeface="+mn-lt"/>
                <a:ea typeface="+mn-ea"/>
                <a:cs typeface="+mn-cs"/>
              </a:rPr>
              <a:t> It could be observed that the average frequency response is like a smooth spectral envelope. </a:t>
            </a:r>
            <a:endParaRPr lang="en-US" dirty="0" smtClean="0"/>
          </a:p>
          <a:p>
            <a:r>
              <a:rPr lang="en-US" dirty="0" smtClean="0"/>
              <a:t>Clearly, each filter learned by the network responds </a:t>
            </a:r>
            <a:r>
              <a:rPr lang="en-US" sz="1200" kern="1200" dirty="0" smtClean="0">
                <a:solidFill>
                  <a:schemeClr val="tx1"/>
                </a:solidFill>
                <a:effectLst/>
                <a:latin typeface="+mn-lt"/>
                <a:ea typeface="+mn-ea"/>
                <a:cs typeface="+mn-cs"/>
              </a:rPr>
              <a:t>to different frequency bands of the input raw signal. These </a:t>
            </a:r>
            <a:r>
              <a:rPr lang="en-US" sz="1200" kern="1200" dirty="0" err="1" smtClean="0">
                <a:solidFill>
                  <a:schemeClr val="tx1"/>
                </a:solidFill>
                <a:effectLst/>
                <a:latin typeface="+mn-lt"/>
                <a:ea typeface="+mn-ea"/>
                <a:cs typeface="+mn-cs"/>
              </a:rPr>
              <a:t>fil</a:t>
            </a:r>
            <a:r>
              <a:rPr lang="en-US" sz="1200" kern="1200" dirty="0" smtClean="0">
                <a:solidFill>
                  <a:schemeClr val="tx1"/>
                </a:solidFill>
                <a:effectLst/>
                <a:latin typeface="+mn-lt"/>
                <a:ea typeface="+mn-ea"/>
                <a:cs typeface="+mn-cs"/>
              </a:rPr>
              <a:t>-</a:t>
            </a:r>
          </a:p>
          <a:p>
            <a:r>
              <a:rPr lang="en-US" sz="1200" kern="1200" dirty="0" err="1" smtClean="0">
                <a:solidFill>
                  <a:schemeClr val="tx1"/>
                </a:solidFill>
                <a:effectLst/>
                <a:latin typeface="+mn-lt"/>
                <a:ea typeface="+mn-ea"/>
                <a:cs typeface="+mn-cs"/>
              </a:rPr>
              <a:t>ters</a:t>
            </a:r>
            <a:r>
              <a:rPr lang="en-US" sz="1200" kern="1200" dirty="0" smtClean="0">
                <a:solidFill>
                  <a:schemeClr val="tx1"/>
                </a:solidFill>
                <a:effectLst/>
                <a:latin typeface="+mn-lt"/>
                <a:ea typeface="+mn-ea"/>
                <a:cs typeface="+mn-cs"/>
              </a:rPr>
              <a:t> could be seen as matching filters. </a:t>
            </a:r>
          </a:p>
          <a:p>
            <a:endParaRPr lang="en-US" dirty="0"/>
          </a:p>
        </p:txBody>
      </p:sp>
      <p:sp>
        <p:nvSpPr>
          <p:cNvPr id="4" name="Slide Number Placeholder 3"/>
          <p:cNvSpPr>
            <a:spLocks noGrp="1"/>
          </p:cNvSpPr>
          <p:nvPr>
            <p:ph type="sldNum" sz="quarter" idx="10"/>
          </p:nvPr>
        </p:nvSpPr>
        <p:spPr/>
        <p:txBody>
          <a:bodyPr/>
          <a:lstStyle/>
          <a:p>
            <a:fld id="{882435A8-2F06-6F49-8C3B-0028AA51A198}" type="slidenum">
              <a:rPr lang="en-US" smtClean="0"/>
              <a:t>13</a:t>
            </a:fld>
            <a:endParaRPr lang="en-US"/>
          </a:p>
        </p:txBody>
      </p:sp>
    </p:spTree>
    <p:extLst>
      <p:ext uri="{BB962C8B-B14F-4D97-AF65-F5344CB8AC3E}">
        <p14:creationId xmlns:p14="http://schemas.microsoft.com/office/powerpoint/2010/main" val="30962212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371600"/>
            <a:ext cx="7848600" cy="1927225"/>
          </a:xfrm>
        </p:spPr>
        <p:txBody>
          <a:bodyPr anchor="b">
            <a:noAutofit/>
          </a:bodyPr>
          <a:lstStyle>
            <a:lvl1pPr>
              <a:defRPr sz="5400" cap="all" baseline="0"/>
            </a:lvl1pPr>
          </a:lstStyle>
          <a:p>
            <a:r>
              <a:rPr lang="en-US" smtClean="0"/>
              <a:t>Click to edit Master title style</a:t>
            </a:r>
            <a:endParaRPr lang="en-US" dirty="0"/>
          </a:p>
        </p:txBody>
      </p:sp>
      <p:sp>
        <p:nvSpPr>
          <p:cNvPr id="3" name="Subtitle 2"/>
          <p:cNvSpPr>
            <a:spLocks noGrp="1"/>
          </p:cNvSpPr>
          <p:nvPr>
            <p:ph type="subTitle" idx="1"/>
          </p:nvPr>
        </p:nvSpPr>
        <p:spPr>
          <a:xfrm>
            <a:off x="685800" y="3505200"/>
            <a:ext cx="6400800" cy="1752600"/>
          </a:xfrm>
        </p:spPr>
        <p:txBody>
          <a:bodyPr/>
          <a:lstStyle>
            <a:lvl1pPr marL="0" indent="0" algn="l">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C8A432C8-69A7-458B-9684-2BFA64B31948}" type="datetime2">
              <a:rPr lang="en-US" smtClean="0"/>
              <a:t>Thursday, 11 August 16</a:t>
            </a:fld>
            <a:endParaRPr lang="en-US"/>
          </a:p>
        </p:txBody>
      </p:sp>
      <p:sp>
        <p:nvSpPr>
          <p:cNvPr id="5" name="Footer Placeholder 4"/>
          <p:cNvSpPr>
            <a:spLocks noGrp="1"/>
          </p:cNvSpPr>
          <p:nvPr>
            <p:ph type="ftr" sz="quarter" idx="11"/>
          </p:nvPr>
        </p:nvSpPr>
        <p:spPr/>
        <p:txBody>
          <a:bodyPr/>
          <a:lstStyle/>
          <a:p>
            <a:pPr algn="r"/>
            <a:endParaRPr lang="en-US" dirty="0"/>
          </a:p>
        </p:txBody>
      </p:sp>
      <p:sp>
        <p:nvSpPr>
          <p:cNvPr id="6" name="Slide Number Placeholder 5"/>
          <p:cNvSpPr>
            <a:spLocks noGrp="1"/>
          </p:cNvSpPr>
          <p:nvPr>
            <p:ph type="sldNum" sz="quarter" idx="12"/>
          </p:nvPr>
        </p:nvSpPr>
        <p:spPr/>
        <p:txBody>
          <a:bodyPr/>
          <a:lstStyle/>
          <a:p>
            <a:fld id="{0CFEC368-1D7A-4F81-ABF6-AE0E36BAF64C}" type="slidenum">
              <a:rPr lang="en-US" smtClean="0"/>
              <a:pPr/>
              <a:t>‹#›</a:t>
            </a:fld>
            <a:endParaRPr lang="en-US"/>
          </a:p>
        </p:txBody>
      </p:sp>
      <p:cxnSp>
        <p:nvCxnSpPr>
          <p:cNvPr id="8" name="Straight Connector 7"/>
          <p:cNvCxnSpPr/>
          <p:nvPr/>
        </p:nvCxnSpPr>
        <p:spPr>
          <a:xfrm>
            <a:off x="685800" y="3398520"/>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CC057FC-95B6-4D89-AFDA-ABA33EE921E5}" type="datetime2">
              <a:rPr lang="en-US" smtClean="0"/>
              <a:t>Thursday, 11 August 16</a:t>
            </a:fld>
            <a:endParaRPr lang="en-US"/>
          </a:p>
        </p:txBody>
      </p:sp>
      <p:sp>
        <p:nvSpPr>
          <p:cNvPr id="5" name="Footer Placeholder 4"/>
          <p:cNvSpPr>
            <a:spLocks noGrp="1"/>
          </p:cNvSpPr>
          <p:nvPr>
            <p:ph type="ftr" sz="quarter" idx="11"/>
          </p:nvPr>
        </p:nvSpPr>
        <p:spPr/>
        <p:txBody>
          <a:bodyPr/>
          <a:lstStyle/>
          <a:p>
            <a:pPr algn="r"/>
            <a:endParaRPr lang="en-US" dirty="0"/>
          </a:p>
        </p:txBody>
      </p:sp>
      <p:sp>
        <p:nvSpPr>
          <p:cNvPr id="6" name="Slide Number Placeholder 5"/>
          <p:cNvSpPr>
            <a:spLocks noGrp="1"/>
          </p:cNvSpPr>
          <p:nvPr>
            <p:ph type="sldNum" sz="quarter" idx="12"/>
          </p:nvPr>
        </p:nvSpPr>
        <p:spPr/>
        <p:txBody>
          <a:bodyPr/>
          <a:lstStyle/>
          <a:p>
            <a:fld id="{0CFEC368-1D7A-4F81-ABF6-AE0E36BAF64C}"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609600"/>
            <a:ext cx="2057400" cy="5867400"/>
          </a:xfrm>
        </p:spPr>
        <p:txBody>
          <a:bodyPr vert="eaVert" anchor="b"/>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609600"/>
            <a:ext cx="6019800" cy="5867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C4549AC-EB31-477F-92A9-B1988E232878}" type="datetime2">
              <a:rPr lang="en-US" smtClean="0"/>
              <a:t>Thursday, 11 August 16</a:t>
            </a:fld>
            <a:endParaRPr lang="en-US"/>
          </a:p>
        </p:txBody>
      </p:sp>
      <p:sp>
        <p:nvSpPr>
          <p:cNvPr id="5" name="Footer Placeholder 4"/>
          <p:cNvSpPr>
            <a:spLocks noGrp="1"/>
          </p:cNvSpPr>
          <p:nvPr>
            <p:ph type="ftr" sz="quarter" idx="11"/>
          </p:nvPr>
        </p:nvSpPr>
        <p:spPr/>
        <p:txBody>
          <a:bodyPr/>
          <a:lstStyle/>
          <a:p>
            <a:pPr algn="r"/>
            <a:endParaRPr lang="en-US" dirty="0"/>
          </a:p>
        </p:txBody>
      </p:sp>
      <p:sp>
        <p:nvSpPr>
          <p:cNvPr id="6" name="Slide Number Placeholder 5"/>
          <p:cNvSpPr>
            <a:spLocks noGrp="1"/>
          </p:cNvSpPr>
          <p:nvPr>
            <p:ph type="sldNum" sz="quarter" idx="12"/>
          </p:nvPr>
        </p:nvSpPr>
        <p:spPr/>
        <p:txBody>
          <a:bodyPr/>
          <a:lstStyle/>
          <a:p>
            <a:fld id="{0CFEC368-1D7A-4F81-ABF6-AE0E36BAF64C}"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396A3A3-94A6-4E5B-AF39-173ACA3E61CC}" type="datetime2">
              <a:rPr lang="en-US" smtClean="0"/>
              <a:t>Thursday, 11 August 16</a:t>
            </a:fld>
            <a:endParaRPr lang="en-US"/>
          </a:p>
        </p:txBody>
      </p:sp>
      <p:sp>
        <p:nvSpPr>
          <p:cNvPr id="5" name="Footer Placeholder 4"/>
          <p:cNvSpPr>
            <a:spLocks noGrp="1"/>
          </p:cNvSpPr>
          <p:nvPr>
            <p:ph type="ftr" sz="quarter" idx="11"/>
          </p:nvPr>
        </p:nvSpPr>
        <p:spPr/>
        <p:txBody>
          <a:bodyPr/>
          <a:lstStyle/>
          <a:p>
            <a:pPr algn="r"/>
            <a:endParaRPr lang="en-US" dirty="0"/>
          </a:p>
        </p:txBody>
      </p:sp>
      <p:sp>
        <p:nvSpPr>
          <p:cNvPr id="6" name="Slide Number Placeholder 5"/>
          <p:cNvSpPr>
            <a:spLocks noGrp="1"/>
          </p:cNvSpPr>
          <p:nvPr>
            <p:ph type="sldNum" sz="quarter" idx="12"/>
          </p:nvPr>
        </p:nvSpPr>
        <p:spPr/>
        <p:txBody>
          <a:bodyPr/>
          <a:lstStyle/>
          <a:p>
            <a:fld id="{0CFEC368-1D7A-4F81-ABF6-AE0E36BAF64C}"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2362200"/>
            <a:ext cx="7772400" cy="2200275"/>
          </a:xfrm>
        </p:spPr>
        <p:txBody>
          <a:bodyPr anchor="b">
            <a:normAutofit/>
          </a:bodyPr>
          <a:lstStyle>
            <a:lvl1pPr algn="l">
              <a:defRPr sz="48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722313" y="4626864"/>
            <a:ext cx="7772400" cy="1500187"/>
          </a:xfrm>
        </p:spPr>
        <p:txBody>
          <a:bodyPr anchor="t">
            <a:normAutofit/>
          </a:bodyPr>
          <a:lstStyle>
            <a:lvl1pPr marL="0" indent="0">
              <a:buNone/>
              <a:defRPr sz="24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933D019-A32C-4EAD-B8E6-DBDA699692FD}" type="datetime2">
              <a:rPr lang="en-US" smtClean="0"/>
              <a:t>Thursday, 11 August 16</a:t>
            </a:fld>
            <a:endParaRPr lang="en-US"/>
          </a:p>
        </p:txBody>
      </p:sp>
      <p:sp>
        <p:nvSpPr>
          <p:cNvPr id="5" name="Footer Placeholder 4"/>
          <p:cNvSpPr>
            <a:spLocks noGrp="1"/>
          </p:cNvSpPr>
          <p:nvPr>
            <p:ph type="ftr" sz="quarter" idx="11"/>
          </p:nvPr>
        </p:nvSpPr>
        <p:spPr/>
        <p:txBody>
          <a:bodyPr/>
          <a:lstStyle/>
          <a:p>
            <a:pPr algn="r"/>
            <a:endParaRPr lang="en-US" dirty="0"/>
          </a:p>
        </p:txBody>
      </p:sp>
      <p:sp>
        <p:nvSpPr>
          <p:cNvPr id="6" name="Slide Number Placeholder 5"/>
          <p:cNvSpPr>
            <a:spLocks noGrp="1"/>
          </p:cNvSpPr>
          <p:nvPr>
            <p:ph type="sldNum" sz="quarter" idx="12"/>
          </p:nvPr>
        </p:nvSpPr>
        <p:spPr/>
        <p:txBody>
          <a:bodyPr/>
          <a:lstStyle/>
          <a:p>
            <a:fld id="{0CFEC368-1D7A-4F81-ABF6-AE0E36BAF64C}" type="slidenum">
              <a:rPr lang="en-US" smtClean="0"/>
              <a:pPr/>
              <a:t>‹#›</a:t>
            </a:fld>
            <a:endParaRPr lang="en-US"/>
          </a:p>
        </p:txBody>
      </p:sp>
      <p:cxnSp>
        <p:nvCxnSpPr>
          <p:cNvPr id="7" name="Straight Connector 6"/>
          <p:cNvCxnSpPr/>
          <p:nvPr/>
        </p:nvCxnSpPr>
        <p:spPr>
          <a:xfrm>
            <a:off x="731520" y="4599432"/>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CCEBA98F-560C-4997-81C4-81D4D9187EAB}" type="datetime2">
              <a:rPr lang="en-US" smtClean="0"/>
              <a:t>Thursday, 11 August 16</a:t>
            </a:fld>
            <a:endParaRPr lang="en-US"/>
          </a:p>
        </p:txBody>
      </p:sp>
      <p:sp>
        <p:nvSpPr>
          <p:cNvPr id="6" name="Footer Placeholder 5"/>
          <p:cNvSpPr>
            <a:spLocks noGrp="1"/>
          </p:cNvSpPr>
          <p:nvPr>
            <p:ph type="ftr" sz="quarter" idx="11"/>
          </p:nvPr>
        </p:nvSpPr>
        <p:spPr/>
        <p:txBody>
          <a:bodyPr/>
          <a:lstStyle/>
          <a:p>
            <a:pPr algn="r"/>
            <a:endParaRPr lang="en-US" dirty="0"/>
          </a:p>
        </p:txBody>
      </p:sp>
      <p:sp>
        <p:nvSpPr>
          <p:cNvPr id="7" name="Slide Number Placeholder 6"/>
          <p:cNvSpPr>
            <a:spLocks noGrp="1"/>
          </p:cNvSpPr>
          <p:nvPr>
            <p:ph type="sldNum" sz="quarter" idx="12"/>
          </p:nvPr>
        </p:nvSpPr>
        <p:spPr/>
        <p:txBody>
          <a:bodyPr/>
          <a:lstStyle/>
          <a:p>
            <a:fld id="{0CFEC368-1D7A-4F81-ABF6-AE0E36BAF64C}"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45720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75488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75488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150972B2-CA5C-437D-87D0-8081271A9E4B}" type="datetime2">
              <a:rPr lang="en-US" smtClean="0"/>
              <a:t>Thursday, 11 August 16</a:t>
            </a:fld>
            <a:endParaRPr lang="en-US"/>
          </a:p>
        </p:txBody>
      </p:sp>
      <p:sp>
        <p:nvSpPr>
          <p:cNvPr id="8" name="Footer Placeholder 7"/>
          <p:cNvSpPr>
            <a:spLocks noGrp="1"/>
          </p:cNvSpPr>
          <p:nvPr>
            <p:ph type="ftr" sz="quarter" idx="11"/>
          </p:nvPr>
        </p:nvSpPr>
        <p:spPr/>
        <p:txBody>
          <a:bodyPr/>
          <a:lstStyle/>
          <a:p>
            <a:pPr algn="r"/>
            <a:endParaRPr lang="en-US" dirty="0"/>
          </a:p>
        </p:txBody>
      </p:sp>
      <p:sp>
        <p:nvSpPr>
          <p:cNvPr id="9" name="Slide Number Placeholder 8"/>
          <p:cNvSpPr>
            <a:spLocks noGrp="1"/>
          </p:cNvSpPr>
          <p:nvPr>
            <p:ph type="sldNum" sz="quarter" idx="12"/>
          </p:nvPr>
        </p:nvSpPr>
        <p:spPr/>
        <p:txBody>
          <a:bodyPr/>
          <a:lstStyle/>
          <a:p>
            <a:fld id="{0CFEC368-1D7A-4F81-ABF6-AE0E36BAF64C}" type="slidenum">
              <a:rPr lang="en-US" smtClean="0"/>
              <a:pPr/>
              <a:t>‹#›</a:t>
            </a:fld>
            <a:endParaRPr lang="en-US"/>
          </a:p>
        </p:txBody>
      </p:sp>
      <p:cxnSp>
        <p:nvCxnSpPr>
          <p:cNvPr id="11" name="Straight Connector 10"/>
          <p:cNvCxnSpPr/>
          <p:nvPr/>
        </p:nvCxnSpPr>
        <p:spPr>
          <a:xfrm rot="5400000">
            <a:off x="2217817" y="4045823"/>
            <a:ext cx="4709160" cy="79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79CD4847-11EF-4466-A8AD-85CDB7B49118}" type="datetime2">
              <a:rPr lang="en-US" smtClean="0"/>
              <a:t>Thursday, 11 August 16</a:t>
            </a:fld>
            <a:endParaRPr lang="en-US"/>
          </a:p>
        </p:txBody>
      </p:sp>
      <p:sp>
        <p:nvSpPr>
          <p:cNvPr id="4" name="Footer Placeholder 3"/>
          <p:cNvSpPr>
            <a:spLocks noGrp="1"/>
          </p:cNvSpPr>
          <p:nvPr>
            <p:ph type="ftr" sz="quarter" idx="11"/>
          </p:nvPr>
        </p:nvSpPr>
        <p:spPr/>
        <p:txBody>
          <a:bodyPr/>
          <a:lstStyle/>
          <a:p>
            <a:pPr algn="r"/>
            <a:endParaRPr lang="en-US" dirty="0"/>
          </a:p>
        </p:txBody>
      </p:sp>
      <p:sp>
        <p:nvSpPr>
          <p:cNvPr id="5" name="Slide Number Placeholder 4"/>
          <p:cNvSpPr>
            <a:spLocks noGrp="1"/>
          </p:cNvSpPr>
          <p:nvPr>
            <p:ph type="sldNum" sz="quarter" idx="12"/>
          </p:nvPr>
        </p:nvSpPr>
        <p:spPr/>
        <p:txBody>
          <a:bodyPr/>
          <a:lstStyle/>
          <a:p>
            <a:fld id="{0CFEC368-1D7A-4F81-ABF6-AE0E36BAF64C}"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168457A-3AB9-4880-8A0C-9F8524491207}" type="datetime2">
              <a:rPr lang="en-US" smtClean="0"/>
              <a:t>Thursday, 11 August 16</a:t>
            </a:fld>
            <a:endParaRPr lang="en-US"/>
          </a:p>
        </p:txBody>
      </p:sp>
      <p:sp>
        <p:nvSpPr>
          <p:cNvPr id="3" name="Footer Placeholder 2"/>
          <p:cNvSpPr>
            <a:spLocks noGrp="1"/>
          </p:cNvSpPr>
          <p:nvPr>
            <p:ph type="ftr" sz="quarter" idx="11"/>
          </p:nvPr>
        </p:nvSpPr>
        <p:spPr/>
        <p:txBody>
          <a:bodyPr/>
          <a:lstStyle/>
          <a:p>
            <a:pPr algn="r"/>
            <a:endParaRPr lang="en-US" dirty="0"/>
          </a:p>
        </p:txBody>
      </p:sp>
      <p:sp>
        <p:nvSpPr>
          <p:cNvPr id="4" name="Slide Number Placeholder 3"/>
          <p:cNvSpPr>
            <a:spLocks noGrp="1"/>
          </p:cNvSpPr>
          <p:nvPr>
            <p:ph type="sldNum" sz="quarter" idx="12"/>
          </p:nvPr>
        </p:nvSpPr>
        <p:spPr/>
        <p:txBody>
          <a:bodyPr/>
          <a:lstStyle/>
          <a:p>
            <a:fld id="{0CFEC368-1D7A-4F81-ABF6-AE0E36BAF64C}"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080"/>
            <a:ext cx="2139696" cy="1261872"/>
          </a:xfrm>
        </p:spPr>
        <p:txBody>
          <a:bodyPr anchor="b">
            <a:noAutofit/>
          </a:bodyPr>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2971800" y="792080"/>
            <a:ext cx="5715000" cy="55778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1" y="2130552"/>
            <a:ext cx="2139696" cy="424361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FE976D3-5B7F-4300-ABED-C91F1B2AE209}" type="datetime2">
              <a:rPr lang="en-US" smtClean="0"/>
              <a:t>Thursday, 11 August 16</a:t>
            </a:fld>
            <a:endParaRPr lang="en-US"/>
          </a:p>
        </p:txBody>
      </p:sp>
      <p:sp>
        <p:nvSpPr>
          <p:cNvPr id="6" name="Footer Placeholder 5"/>
          <p:cNvSpPr>
            <a:spLocks noGrp="1"/>
          </p:cNvSpPr>
          <p:nvPr>
            <p:ph type="ftr" sz="quarter" idx="11"/>
          </p:nvPr>
        </p:nvSpPr>
        <p:spPr/>
        <p:txBody>
          <a:bodyPr/>
          <a:lstStyle/>
          <a:p>
            <a:pPr algn="r"/>
            <a:endParaRPr lang="en-US" dirty="0"/>
          </a:p>
        </p:txBody>
      </p:sp>
      <p:sp>
        <p:nvSpPr>
          <p:cNvPr id="7" name="Slide Number Placeholder 6"/>
          <p:cNvSpPr>
            <a:spLocks noGrp="1"/>
          </p:cNvSpPr>
          <p:nvPr>
            <p:ph type="sldNum" sz="quarter" idx="12"/>
          </p:nvPr>
        </p:nvSpPr>
        <p:spPr/>
        <p:txBody>
          <a:bodyPr/>
          <a:lstStyle/>
          <a:p>
            <a:fld id="{0CFEC368-1D7A-4F81-ABF6-AE0E36BAF64C}" type="slidenum">
              <a:rPr lang="en-US" smtClean="0"/>
              <a:pPr/>
              <a:t>‹#›</a:t>
            </a:fld>
            <a:endParaRPr lang="en-US"/>
          </a:p>
        </p:txBody>
      </p:sp>
      <p:cxnSp>
        <p:nvCxnSpPr>
          <p:cNvPr id="9" name="Straight Connector 8"/>
          <p:cNvCxnSpPr/>
          <p:nvPr/>
        </p:nvCxnSpPr>
        <p:spPr>
          <a:xfrm rot="5400000">
            <a:off x="-13116" y="3580206"/>
            <a:ext cx="557784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480"/>
            <a:ext cx="2142680" cy="1264920"/>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p:cNvSpPr>
          <p:nvPr>
            <p:ph type="pic" idx="1"/>
          </p:nvPr>
        </p:nvSpPr>
        <p:spPr>
          <a:xfrm>
            <a:off x="2858610" y="838201"/>
            <a:ext cx="5904390" cy="5500456"/>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457200" y="2133600"/>
            <a:ext cx="2139696" cy="424281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BDC1E59-17DD-41CE-97CA-624A472382D4}" type="datetime2">
              <a:rPr lang="en-US" smtClean="0"/>
              <a:t>Thursday, 11 August 16</a:t>
            </a:fld>
            <a:endParaRPr lang="en-US"/>
          </a:p>
        </p:txBody>
      </p:sp>
      <p:sp>
        <p:nvSpPr>
          <p:cNvPr id="6" name="Footer Placeholder 5"/>
          <p:cNvSpPr>
            <a:spLocks noGrp="1"/>
          </p:cNvSpPr>
          <p:nvPr>
            <p:ph type="ftr" sz="quarter" idx="11"/>
          </p:nvPr>
        </p:nvSpPr>
        <p:spPr/>
        <p:txBody>
          <a:bodyPr/>
          <a:lstStyle/>
          <a:p>
            <a:pPr algn="r"/>
            <a:endParaRPr lang="en-US" dirty="0"/>
          </a:p>
        </p:txBody>
      </p:sp>
      <p:sp>
        <p:nvSpPr>
          <p:cNvPr id="7" name="Slide Number Placeholder 6"/>
          <p:cNvSpPr>
            <a:spLocks noGrp="1"/>
          </p:cNvSpPr>
          <p:nvPr>
            <p:ph type="sldNum" sz="quarter" idx="12"/>
          </p:nvPr>
        </p:nvSpPr>
        <p:spPr/>
        <p:txBody>
          <a:bodyPr/>
          <a:lstStyle/>
          <a:p>
            <a:fld id="{0CFEC368-1D7A-4F81-ABF6-AE0E36BAF64C}"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a:xfrm>
            <a:off x="0" y="220786"/>
            <a:ext cx="9144000" cy="2286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457200" y="533400"/>
            <a:ext cx="8229600" cy="99060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600200"/>
            <a:ext cx="8229600" cy="4876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Rectangle 6"/>
          <p:cNvSpPr/>
          <p:nvPr/>
        </p:nvSpPr>
        <p:spPr>
          <a:xfrm>
            <a:off x="0" y="0"/>
            <a:ext cx="9144000" cy="365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2"/>
          </p:nvPr>
        </p:nvSpPr>
        <p:spPr>
          <a:xfrm>
            <a:off x="457200" y="18288"/>
            <a:ext cx="2895600" cy="329184"/>
          </a:xfrm>
          <a:prstGeom prst="rect">
            <a:avLst/>
          </a:prstGeom>
        </p:spPr>
        <p:txBody>
          <a:bodyPr vert="horz" lIns="91440" tIns="45720" rIns="91440" bIns="45720" rtlCol="0" anchor="ctr"/>
          <a:lstStyle>
            <a:lvl1pPr algn="l">
              <a:defRPr sz="1200">
                <a:solidFill>
                  <a:srgbClr val="FFFFFF"/>
                </a:solidFill>
              </a:defRPr>
            </a:lvl1pPr>
          </a:lstStyle>
          <a:p>
            <a:fld id="{A80CB818-7379-467D-8E76-EF9D9074A26C}" type="datetime2">
              <a:rPr lang="en-US" smtClean="0"/>
              <a:t>Thursday, 11 August 16</a:t>
            </a:fld>
            <a:endParaRPr lang="en-US" dirty="0"/>
          </a:p>
        </p:txBody>
      </p:sp>
      <p:sp>
        <p:nvSpPr>
          <p:cNvPr id="5" name="Footer Placeholder 4"/>
          <p:cNvSpPr>
            <a:spLocks noGrp="1"/>
          </p:cNvSpPr>
          <p:nvPr>
            <p:ph type="ftr" sz="quarter" idx="3"/>
          </p:nvPr>
        </p:nvSpPr>
        <p:spPr>
          <a:xfrm>
            <a:off x="3429000" y="18288"/>
            <a:ext cx="4114800" cy="329184"/>
          </a:xfrm>
          <a:prstGeom prst="rect">
            <a:avLst/>
          </a:prstGeom>
        </p:spPr>
        <p:txBody>
          <a:bodyPr vert="horz" lIns="91440" tIns="45720" rIns="91440" bIns="45720" rtlCol="0" anchor="ctr"/>
          <a:lstStyle>
            <a:lvl1pPr algn="ctr">
              <a:defRPr sz="1200">
                <a:solidFill>
                  <a:srgbClr val="FFFFFF"/>
                </a:solidFill>
              </a:defRPr>
            </a:lvl1pPr>
          </a:lstStyle>
          <a:p>
            <a:pPr algn="r"/>
            <a:endParaRPr lang="en-US" dirty="0"/>
          </a:p>
        </p:txBody>
      </p:sp>
      <p:sp>
        <p:nvSpPr>
          <p:cNvPr id="6" name="Slide Number Placeholder 5"/>
          <p:cNvSpPr>
            <a:spLocks noGrp="1"/>
          </p:cNvSpPr>
          <p:nvPr>
            <p:ph type="sldNum" sz="quarter" idx="4"/>
          </p:nvPr>
        </p:nvSpPr>
        <p:spPr>
          <a:xfrm>
            <a:off x="7620000" y="18288"/>
            <a:ext cx="1066800" cy="329184"/>
          </a:xfrm>
          <a:prstGeom prst="rect">
            <a:avLst/>
          </a:prstGeom>
        </p:spPr>
        <p:txBody>
          <a:bodyPr vert="horz" lIns="91440" tIns="45720" rIns="91440" bIns="45720" rtlCol="0" anchor="ctr"/>
          <a:lstStyle>
            <a:lvl1pPr algn="l">
              <a:defRPr sz="1400" b="1">
                <a:solidFill>
                  <a:srgbClr val="FFFFFF"/>
                </a:solidFill>
              </a:defRPr>
            </a:lvl1pPr>
          </a:lstStyle>
          <a:p>
            <a:fld id="{0CFEC368-1D7A-4F81-ABF6-AE0E36BAF64C}"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961" r:id="rId1"/>
    <p:sldLayoutId id="2147483962" r:id="rId2"/>
    <p:sldLayoutId id="2147483963" r:id="rId3"/>
    <p:sldLayoutId id="2147483964" r:id="rId4"/>
    <p:sldLayoutId id="2147483965" r:id="rId5"/>
    <p:sldLayoutId id="2147483966" r:id="rId6"/>
    <p:sldLayoutId id="2147483967" r:id="rId7"/>
    <p:sldLayoutId id="2147483968" r:id="rId8"/>
    <p:sldLayoutId id="2147483969" r:id="rId9"/>
    <p:sldLayoutId id="2147483970" r:id="rId10"/>
    <p:sldLayoutId id="2147483971" r:id="rId11"/>
  </p:sldLayoutIdLst>
  <p:hf sldNum="0" hdr="0" ftr="0" dt="0"/>
  <p:txStyles>
    <p:titleStyle>
      <a:lvl1pPr algn="l" defTabSz="914400" rtl="0" eaLnBrk="1" latinLnBrk="0" hangingPunct="1">
        <a:spcBef>
          <a:spcPct val="0"/>
        </a:spcBef>
        <a:buNone/>
        <a:defRPr sz="4000" kern="1200" spc="-100" baseline="0">
          <a:solidFill>
            <a:schemeClr val="tx2"/>
          </a:solidFill>
          <a:latin typeface="+mj-lt"/>
          <a:ea typeface="+mj-ea"/>
          <a:cs typeface="+mj-cs"/>
        </a:defRPr>
      </a:lvl1pPr>
    </p:titleStyle>
    <p:body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4.emf"/></Relationships>
</file>

<file path=ppt/slides/_rels/slide11.xml.rels><?xml version="1.0" encoding="UTF-8" standalone="yes"?>
<Relationships xmlns="http://schemas.openxmlformats.org/package/2006/relationships"><Relationship Id="rId3" Type="http://schemas.openxmlformats.org/officeDocument/2006/relationships/image" Target="../media/image26.emf"/><Relationship Id="rId4" Type="http://schemas.openxmlformats.org/officeDocument/2006/relationships/image" Target="../media/image27.emf"/><Relationship Id="rId1" Type="http://schemas.openxmlformats.org/officeDocument/2006/relationships/slideLayout" Target="../slideLayouts/slideLayout2.xml"/><Relationship Id="rId2" Type="http://schemas.openxmlformats.org/officeDocument/2006/relationships/image" Target="../media/image25.emf"/></Relationships>
</file>

<file path=ppt/slides/_rels/slide12.xml.rels><?xml version="1.0" encoding="UTF-8" standalone="yes"?>
<Relationships xmlns="http://schemas.openxmlformats.org/package/2006/relationships"><Relationship Id="rId3" Type="http://schemas.openxmlformats.org/officeDocument/2006/relationships/image" Target="../media/image29.emf"/><Relationship Id="rId4" Type="http://schemas.openxmlformats.org/officeDocument/2006/relationships/image" Target="../media/image30.emf"/><Relationship Id="rId5" Type="http://schemas.openxmlformats.org/officeDocument/2006/relationships/image" Target="../media/image31.emf"/><Relationship Id="rId6" Type="http://schemas.openxmlformats.org/officeDocument/2006/relationships/image" Target="../media/image32.emf"/><Relationship Id="rId7" Type="http://schemas.openxmlformats.org/officeDocument/2006/relationships/image" Target="../media/image33.emf"/><Relationship Id="rId1" Type="http://schemas.openxmlformats.org/officeDocument/2006/relationships/slideLayout" Target="../slideLayouts/slideLayout2.xml"/><Relationship Id="rId2" Type="http://schemas.openxmlformats.org/officeDocument/2006/relationships/image" Target="../media/image28.emf"/></Relationships>
</file>

<file path=ppt/slides/_rels/slide13.xml.rels><?xml version="1.0" encoding="UTF-8" standalone="yes"?>
<Relationships xmlns="http://schemas.openxmlformats.org/package/2006/relationships"><Relationship Id="rId3" Type="http://schemas.openxmlformats.org/officeDocument/2006/relationships/image" Target="../media/image34.emf"/><Relationship Id="rId4" Type="http://schemas.openxmlformats.org/officeDocument/2006/relationships/image" Target="../media/image35.emf"/><Relationship Id="rId5" Type="http://schemas.openxmlformats.org/officeDocument/2006/relationships/image" Target="../media/image36.emf"/><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7.em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em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40.jpg"/><Relationship Id="rId4" Type="http://schemas.openxmlformats.org/officeDocument/2006/relationships/image" Target="../media/image41.jpg"/><Relationship Id="rId5" Type="http://schemas.openxmlformats.org/officeDocument/2006/relationships/image" Target="../media/image42.jpg"/><Relationship Id="rId1" Type="http://schemas.openxmlformats.org/officeDocument/2006/relationships/slideLayout" Target="../slideLayouts/slideLayout2.xml"/><Relationship Id="rId2" Type="http://schemas.openxmlformats.org/officeDocument/2006/relationships/image" Target="../media/image3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3.jpg"/><Relationship Id="rId3" Type="http://schemas.openxmlformats.org/officeDocument/2006/relationships/image" Target="../media/image44.jpg"/></Relationships>
</file>

<file path=ppt/slides/_rels/slide19.xml.rels><?xml version="1.0" encoding="UTF-8" standalone="yes"?>
<Relationships xmlns="http://schemas.openxmlformats.org/package/2006/relationships"><Relationship Id="rId11" Type="http://schemas.openxmlformats.org/officeDocument/2006/relationships/image" Target="../media/image54.png"/><Relationship Id="rId12" Type="http://schemas.openxmlformats.org/officeDocument/2006/relationships/image" Target="../media/image55.png"/><Relationship Id="rId13" Type="http://schemas.openxmlformats.org/officeDocument/2006/relationships/image" Target="../media/image56.png"/><Relationship Id="rId14" Type="http://schemas.openxmlformats.org/officeDocument/2006/relationships/image" Target="../media/image57.png"/><Relationship Id="rId1" Type="http://schemas.openxmlformats.org/officeDocument/2006/relationships/slideLayout" Target="../slideLayouts/slideLayout6.xml"/><Relationship Id="rId2" Type="http://schemas.openxmlformats.org/officeDocument/2006/relationships/image" Target="../media/image45.jpg"/><Relationship Id="rId3" Type="http://schemas.openxmlformats.org/officeDocument/2006/relationships/image" Target="../media/image46.jpg"/><Relationship Id="rId4" Type="http://schemas.openxmlformats.org/officeDocument/2006/relationships/image" Target="../media/image47.jpg"/><Relationship Id="rId5" Type="http://schemas.openxmlformats.org/officeDocument/2006/relationships/image" Target="../media/image48.jpg"/><Relationship Id="rId6" Type="http://schemas.openxmlformats.org/officeDocument/2006/relationships/image" Target="../media/image49.jpg"/><Relationship Id="rId7" Type="http://schemas.openxmlformats.org/officeDocument/2006/relationships/image" Target="../media/image50.jpg"/><Relationship Id="rId8" Type="http://schemas.openxmlformats.org/officeDocument/2006/relationships/image" Target="../media/image51.png"/><Relationship Id="rId9" Type="http://schemas.openxmlformats.org/officeDocument/2006/relationships/image" Target="../media/image52.png"/><Relationship Id="rId10" Type="http://schemas.openxmlformats.org/officeDocument/2006/relationships/image" Target="../media/image5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1.emf"/><Relationship Id="rId3" Type="http://schemas.openxmlformats.org/officeDocument/2006/relationships/image" Target="../media/image62.em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3.em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jpeg"/></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4" Type="http://schemas.microsoft.com/office/2007/relationships/hdphoto" Target="../media/hdphoto1.wdp"/><Relationship Id="rId5" Type="http://schemas.openxmlformats.org/officeDocument/2006/relationships/image" Target="../media/image5.png"/><Relationship Id="rId1" Type="http://schemas.openxmlformats.org/officeDocument/2006/relationships/tags" Target="../tags/tag1.xml"/><Relationship Id="rId2"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8.xml.rels><?xml version="1.0" encoding="UTF-8" standalone="yes"?>
<Relationships xmlns="http://schemas.openxmlformats.org/package/2006/relationships"><Relationship Id="rId11" Type="http://schemas.openxmlformats.org/officeDocument/2006/relationships/image" Target="../media/image16.png"/><Relationship Id="rId12" Type="http://schemas.openxmlformats.org/officeDocument/2006/relationships/image" Target="../media/image17.png"/><Relationship Id="rId13" Type="http://schemas.openxmlformats.org/officeDocument/2006/relationships/image" Target="../media/image18.png"/><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8.emf"/><Relationship Id="rId4" Type="http://schemas.openxmlformats.org/officeDocument/2006/relationships/image" Target="../media/image9.emf"/><Relationship Id="rId5" Type="http://schemas.openxmlformats.org/officeDocument/2006/relationships/image" Target="../media/image10.emf"/><Relationship Id="rId6" Type="http://schemas.openxmlformats.org/officeDocument/2006/relationships/image" Target="../media/image11.png"/><Relationship Id="rId7" Type="http://schemas.openxmlformats.org/officeDocument/2006/relationships/image" Target="../media/image12.png"/><Relationship Id="rId8" Type="http://schemas.openxmlformats.org/officeDocument/2006/relationships/image" Target="../media/image13.png"/><Relationship Id="rId9" Type="http://schemas.openxmlformats.org/officeDocument/2006/relationships/image" Target="../media/image14.png"/><Relationship Id="rId10"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20.emf"/><Relationship Id="rId4" Type="http://schemas.openxmlformats.org/officeDocument/2006/relationships/image" Target="../media/image21.emf"/><Relationship Id="rId5" Type="http://schemas.openxmlformats.org/officeDocument/2006/relationships/image" Target="../media/image22.emf"/><Relationship Id="rId6" Type="http://schemas.openxmlformats.org/officeDocument/2006/relationships/image" Target="../media/image23.emf"/><Relationship Id="rId1" Type="http://schemas.openxmlformats.org/officeDocument/2006/relationships/slideLayout" Target="../slideLayouts/slideLayout6.xml"/><Relationship Id="rId2" Type="http://schemas.openxmlformats.org/officeDocument/2006/relationships/image" Target="../media/image19.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Deep Learning</a:t>
            </a:r>
            <a:endParaRPr lang="en-US" dirty="0"/>
          </a:p>
        </p:txBody>
      </p:sp>
      <p:sp>
        <p:nvSpPr>
          <p:cNvPr id="3" name="Subtitle 2"/>
          <p:cNvSpPr>
            <a:spLocks noGrp="1"/>
          </p:cNvSpPr>
          <p:nvPr>
            <p:ph type="subTitle" idx="1"/>
          </p:nvPr>
        </p:nvSpPr>
        <p:spPr/>
        <p:txBody>
          <a:bodyPr/>
          <a:lstStyle/>
          <a:p>
            <a:r>
              <a:rPr lang="en-US" dirty="0" err="1" smtClean="0"/>
              <a:t>Lec</a:t>
            </a:r>
            <a:r>
              <a:rPr lang="en-US" dirty="0" smtClean="0"/>
              <a:t> 2</a:t>
            </a:r>
            <a:endParaRPr lang="en-US" dirty="0"/>
          </a:p>
        </p:txBody>
      </p:sp>
    </p:spTree>
    <p:extLst>
      <p:ext uri="{BB962C8B-B14F-4D97-AF65-F5344CB8AC3E}">
        <p14:creationId xmlns:p14="http://schemas.microsoft.com/office/powerpoint/2010/main" val="1317532350"/>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Contd</a:t>
            </a:r>
            <a:endParaRPr lang="en-US" dirty="0"/>
          </a:p>
        </p:txBody>
      </p:sp>
      <p:pic>
        <p:nvPicPr>
          <p:cNvPr id="3" name="Picture 2"/>
          <p:cNvPicPr>
            <a:picLocks noChangeAspect="1"/>
          </p:cNvPicPr>
          <p:nvPr/>
        </p:nvPicPr>
        <p:blipFill>
          <a:blip r:embed="rId2"/>
          <a:stretch>
            <a:fillRect/>
          </a:stretch>
        </p:blipFill>
        <p:spPr>
          <a:xfrm>
            <a:off x="812800" y="1804432"/>
            <a:ext cx="3302000" cy="2895600"/>
          </a:xfrm>
          <a:prstGeom prst="rect">
            <a:avLst/>
          </a:prstGeom>
        </p:spPr>
      </p:pic>
      <p:sp>
        <p:nvSpPr>
          <p:cNvPr id="4" name="Rectangle 3"/>
          <p:cNvSpPr/>
          <p:nvPr/>
        </p:nvSpPr>
        <p:spPr>
          <a:xfrm>
            <a:off x="4406900" y="4301866"/>
            <a:ext cx="4572000" cy="830997"/>
          </a:xfrm>
          <a:prstGeom prst="rect">
            <a:avLst/>
          </a:prstGeom>
        </p:spPr>
        <p:txBody>
          <a:bodyPr>
            <a:spAutoFit/>
          </a:bodyPr>
          <a:lstStyle/>
          <a:p>
            <a:r>
              <a:rPr lang="en-US" baseline="30000" dirty="0" smtClean="0"/>
              <a:t>One </a:t>
            </a:r>
            <a:r>
              <a:rPr lang="en-US" baseline="30000" dirty="0"/>
              <a:t>of the nice features of the landscape of </a:t>
            </a:r>
            <a:r>
              <a:rPr lang="en-US" i="1" baseline="30000" dirty="0"/>
              <a:t>E </a:t>
            </a:r>
            <a:r>
              <a:rPr lang="en-US" baseline="30000" dirty="0"/>
              <a:t>is the </a:t>
            </a:r>
            <a:r>
              <a:rPr lang="en-US" baseline="30000" dirty="0" smtClean="0"/>
              <a:t>existence</a:t>
            </a:r>
            <a:r>
              <a:rPr lang="en-US" baseline="30000" dirty="0"/>
              <a:t>, up to equivalence, of a unique local and global minimum which, in addition, can be </a:t>
            </a:r>
            <a:r>
              <a:rPr lang="en-US" baseline="30000" dirty="0" smtClean="0"/>
              <a:t>described </a:t>
            </a:r>
            <a:r>
              <a:rPr lang="en-US" baseline="30000" dirty="0"/>
              <a:t>in terms of principal component analysis and least squares regression.</a:t>
            </a:r>
            <a:endParaRPr lang="en-US" dirty="0"/>
          </a:p>
        </p:txBody>
      </p:sp>
      <p:sp>
        <p:nvSpPr>
          <p:cNvPr id="5" name="Rectangle 4"/>
          <p:cNvSpPr/>
          <p:nvPr/>
        </p:nvSpPr>
        <p:spPr>
          <a:xfrm>
            <a:off x="457200" y="5344805"/>
            <a:ext cx="4572000" cy="830997"/>
          </a:xfrm>
          <a:prstGeom prst="rect">
            <a:avLst/>
          </a:prstGeom>
        </p:spPr>
        <p:txBody>
          <a:bodyPr>
            <a:spAutoFit/>
          </a:bodyPr>
          <a:lstStyle/>
          <a:p>
            <a:r>
              <a:rPr lang="en-US" baseline="30000" dirty="0"/>
              <a:t>Therefore a </a:t>
            </a:r>
            <a:r>
              <a:rPr lang="en-US" baseline="30000" dirty="0" smtClean="0"/>
              <a:t>critical </a:t>
            </a:r>
            <a:r>
              <a:rPr lang="en-US" i="1" baseline="30000" dirty="0" smtClean="0"/>
              <a:t>AB </a:t>
            </a:r>
            <a:r>
              <a:rPr lang="en-US" baseline="30000" dirty="0"/>
              <a:t>of rank </a:t>
            </a:r>
            <a:r>
              <a:rPr lang="en-US" i="1" baseline="30000" dirty="0"/>
              <a:t>p </a:t>
            </a:r>
            <a:r>
              <a:rPr lang="en-US" baseline="30000" dirty="0"/>
              <a:t>is always </a:t>
            </a:r>
            <a:r>
              <a:rPr lang="en-US" baseline="30000" dirty="0" smtClean="0"/>
              <a:t>the </a:t>
            </a:r>
            <a:r>
              <a:rPr lang="en-US" baseline="30000" dirty="0"/>
              <a:t>product of the ordinary least squares regression matrix </a:t>
            </a:r>
            <a:r>
              <a:rPr lang="en-US" baseline="30000" dirty="0" smtClean="0"/>
              <a:t>fol</a:t>
            </a:r>
            <a:r>
              <a:rPr lang="en-US" baseline="30000" dirty="0"/>
              <a:t>l</a:t>
            </a:r>
            <a:r>
              <a:rPr lang="en-US" baseline="30000" dirty="0" smtClean="0"/>
              <a:t>owed </a:t>
            </a:r>
            <a:r>
              <a:rPr lang="en-US" baseline="30000" dirty="0"/>
              <a:t>by an orthogonal projection onto the subspace spanned by </a:t>
            </a:r>
            <a:r>
              <a:rPr lang="en-US" i="1" baseline="30000" dirty="0"/>
              <a:t>p </a:t>
            </a:r>
            <a:r>
              <a:rPr lang="en-US" baseline="30000" dirty="0"/>
              <a:t>eigenvectors of </a:t>
            </a:r>
            <a:r>
              <a:rPr lang="en-US" baseline="30000" dirty="0" smtClean="0"/>
              <a:t>covariance matrix.</a:t>
            </a:r>
            <a:endParaRPr lang="en-US" dirty="0"/>
          </a:p>
        </p:txBody>
      </p:sp>
      <p:sp>
        <p:nvSpPr>
          <p:cNvPr id="6" name="Rectangle 5"/>
          <p:cNvSpPr/>
          <p:nvPr/>
        </p:nvSpPr>
        <p:spPr>
          <a:xfrm>
            <a:off x="4406900" y="1804432"/>
            <a:ext cx="4572000" cy="1384995"/>
          </a:xfrm>
          <a:prstGeom prst="rect">
            <a:avLst/>
          </a:prstGeom>
        </p:spPr>
        <p:txBody>
          <a:bodyPr>
            <a:spAutoFit/>
          </a:bodyPr>
          <a:lstStyle/>
          <a:p>
            <a:r>
              <a:rPr lang="en-US" baseline="30000" dirty="0"/>
              <a:t>One of the central issues in learning from </a:t>
            </a:r>
            <a:r>
              <a:rPr lang="en-US" baseline="30000" dirty="0" smtClean="0"/>
              <a:t>examples </a:t>
            </a:r>
            <a:r>
              <a:rPr lang="en-US" baseline="30000" dirty="0"/>
              <a:t>is the problem of generalization, that is, how does the network perform when exposed to a pattern </a:t>
            </a:r>
            <a:r>
              <a:rPr lang="en-US" baseline="30000" dirty="0" smtClean="0"/>
              <a:t>never </a:t>
            </a:r>
            <a:r>
              <a:rPr lang="en-US" baseline="30000" dirty="0"/>
              <a:t>seen previously? In our setting, a precise </a:t>
            </a:r>
            <a:r>
              <a:rPr lang="en-US" baseline="30000" dirty="0" smtClean="0"/>
              <a:t>quantitative </a:t>
            </a:r>
            <a:r>
              <a:rPr lang="en-US" baseline="30000" dirty="0"/>
              <a:t>answer can be given to this question. For instance, in the auto-associative case, the distortion on a new pattern is exactly given by its distance to the subspace generated by the first </a:t>
            </a:r>
            <a:r>
              <a:rPr lang="en-US" i="1" baseline="30000" dirty="0"/>
              <a:t>p </a:t>
            </a:r>
            <a:r>
              <a:rPr lang="en-US" baseline="30000" dirty="0"/>
              <a:t>eigenvectors </a:t>
            </a:r>
            <a:r>
              <a:rPr lang="en-US" baseline="30000" dirty="0" smtClean="0"/>
              <a:t>of covariance matrix</a:t>
            </a:r>
            <a:r>
              <a:rPr lang="en-US" i="1" baseline="30000" dirty="0" smtClean="0"/>
              <a:t>.</a:t>
            </a:r>
            <a:endParaRPr lang="en-US" dirty="0"/>
          </a:p>
        </p:txBody>
      </p:sp>
    </p:spTree>
    <p:extLst>
      <p:ext uri="{BB962C8B-B14F-4D97-AF65-F5344CB8AC3E}">
        <p14:creationId xmlns:p14="http://schemas.microsoft.com/office/powerpoint/2010/main" val="3351296390"/>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Matching Filter</a:t>
            </a:r>
            <a:endParaRPr lang="en-US" dirty="0"/>
          </a:p>
        </p:txBody>
      </p:sp>
      <p:sp>
        <p:nvSpPr>
          <p:cNvPr id="3" name="Content Placeholder 2"/>
          <p:cNvSpPr>
            <a:spLocks noGrp="1"/>
          </p:cNvSpPr>
          <p:nvPr>
            <p:ph idx="1"/>
          </p:nvPr>
        </p:nvSpPr>
        <p:spPr/>
        <p:txBody>
          <a:bodyPr/>
          <a:lstStyle/>
          <a:p>
            <a:r>
              <a:rPr lang="en-US" dirty="0"/>
              <a:t>Suppose </a:t>
            </a:r>
            <a:r>
              <a:rPr lang="en-US" i="1" dirty="0"/>
              <a:t>r(t) = s(t) + n(t)</a:t>
            </a:r>
            <a:r>
              <a:rPr lang="en-US" dirty="0"/>
              <a:t> , where </a:t>
            </a:r>
            <a:r>
              <a:rPr lang="en-US" i="1" dirty="0"/>
              <a:t>n(t)</a:t>
            </a:r>
            <a:r>
              <a:rPr lang="en-US" dirty="0"/>
              <a:t> is WGN with spectral height </a:t>
            </a:r>
            <a:r>
              <a:rPr lang="en-US" i="1" dirty="0"/>
              <a:t>No/2</a:t>
            </a:r>
            <a:r>
              <a:rPr lang="en-US" dirty="0"/>
              <a:t>, and </a:t>
            </a:r>
            <a:r>
              <a:rPr lang="en-US" i="1" dirty="0"/>
              <a:t>s(t)</a:t>
            </a:r>
            <a:r>
              <a:rPr lang="en-US" dirty="0"/>
              <a:t> is a signal with a finite duration </a:t>
            </a:r>
            <a:r>
              <a:rPr lang="en-US" i="1" dirty="0"/>
              <a:t>T</a:t>
            </a:r>
            <a:r>
              <a:rPr lang="en-US" dirty="0"/>
              <a:t> </a:t>
            </a:r>
            <a:endParaRPr lang="en-US" dirty="0"/>
          </a:p>
          <a:p>
            <a:r>
              <a:rPr lang="en-US" dirty="0">
                <a:latin typeface="Wingdings"/>
              </a:rPr>
              <a:t> </a:t>
            </a:r>
            <a:r>
              <a:rPr lang="en-US" dirty="0"/>
              <a:t>Let </a:t>
            </a:r>
            <a:r>
              <a:rPr lang="en-US" i="1" dirty="0"/>
              <a:t>r(t)</a:t>
            </a:r>
            <a:r>
              <a:rPr lang="en-US" dirty="0"/>
              <a:t> be the input to a filter with impulse response </a:t>
            </a:r>
            <a:r>
              <a:rPr lang="en-US" i="1" dirty="0"/>
              <a:t>h(t)</a:t>
            </a:r>
            <a:r>
              <a:rPr lang="en-US" dirty="0"/>
              <a:t> </a:t>
            </a:r>
            <a:endParaRPr lang="en-US" dirty="0"/>
          </a:p>
          <a:p>
            <a:r>
              <a:rPr lang="en-US" dirty="0" smtClean="0">
                <a:latin typeface="Wingdings"/>
              </a:rPr>
              <a:t> </a:t>
            </a:r>
            <a:r>
              <a:rPr lang="en-US" dirty="0" smtClean="0"/>
              <a:t>Let </a:t>
            </a:r>
            <a:r>
              <a:rPr lang="en-US" i="1" dirty="0" smtClean="0"/>
              <a:t>y(t)</a:t>
            </a:r>
            <a:r>
              <a:rPr lang="en-US" dirty="0" smtClean="0"/>
              <a:t> be the output </a:t>
            </a:r>
          </a:p>
          <a:p>
            <a:endParaRPr lang="en-US" dirty="0"/>
          </a:p>
        </p:txBody>
      </p:sp>
      <p:pic>
        <p:nvPicPr>
          <p:cNvPr id="4" name="Picture 3"/>
          <p:cNvPicPr>
            <a:picLocks noChangeAspect="1"/>
          </p:cNvPicPr>
          <p:nvPr/>
        </p:nvPicPr>
        <p:blipFill>
          <a:blip r:embed="rId2"/>
          <a:stretch>
            <a:fillRect/>
          </a:stretch>
        </p:blipFill>
        <p:spPr>
          <a:xfrm>
            <a:off x="88900" y="3721100"/>
            <a:ext cx="3054350" cy="2428144"/>
          </a:xfrm>
          <a:prstGeom prst="rect">
            <a:avLst/>
          </a:prstGeom>
        </p:spPr>
      </p:pic>
      <p:pic>
        <p:nvPicPr>
          <p:cNvPr id="5" name="Picture 4"/>
          <p:cNvPicPr>
            <a:picLocks noChangeAspect="1"/>
          </p:cNvPicPr>
          <p:nvPr/>
        </p:nvPicPr>
        <p:blipFill>
          <a:blip r:embed="rId3"/>
          <a:stretch>
            <a:fillRect/>
          </a:stretch>
        </p:blipFill>
        <p:spPr>
          <a:xfrm>
            <a:off x="3079750" y="3721100"/>
            <a:ext cx="3111500" cy="2501900"/>
          </a:xfrm>
          <a:prstGeom prst="rect">
            <a:avLst/>
          </a:prstGeom>
        </p:spPr>
      </p:pic>
      <p:pic>
        <p:nvPicPr>
          <p:cNvPr id="6" name="Picture 5"/>
          <p:cNvPicPr>
            <a:picLocks noChangeAspect="1"/>
          </p:cNvPicPr>
          <p:nvPr/>
        </p:nvPicPr>
        <p:blipFill>
          <a:blip r:embed="rId4"/>
          <a:stretch>
            <a:fillRect/>
          </a:stretch>
        </p:blipFill>
        <p:spPr>
          <a:xfrm>
            <a:off x="6007100" y="3708400"/>
            <a:ext cx="3060700" cy="2400300"/>
          </a:xfrm>
          <a:prstGeom prst="rect">
            <a:avLst/>
          </a:prstGeom>
        </p:spPr>
      </p:pic>
    </p:spTree>
    <p:extLst>
      <p:ext uri="{BB962C8B-B14F-4D97-AF65-F5344CB8AC3E}">
        <p14:creationId xmlns:p14="http://schemas.microsoft.com/office/powerpoint/2010/main" val="2391647054"/>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Matching Filter </a:t>
            </a:r>
            <a:endParaRPr lang="en-US" dirty="0"/>
          </a:p>
        </p:txBody>
      </p:sp>
      <p:pic>
        <p:nvPicPr>
          <p:cNvPr id="6" name="Picture 5"/>
          <p:cNvPicPr>
            <a:picLocks noChangeAspect="1"/>
          </p:cNvPicPr>
          <p:nvPr/>
        </p:nvPicPr>
        <p:blipFill>
          <a:blip r:embed="rId2"/>
          <a:stretch>
            <a:fillRect/>
          </a:stretch>
        </p:blipFill>
        <p:spPr>
          <a:xfrm>
            <a:off x="101600" y="2184400"/>
            <a:ext cx="3124200" cy="2349500"/>
          </a:xfrm>
          <a:prstGeom prst="rect">
            <a:avLst/>
          </a:prstGeom>
        </p:spPr>
      </p:pic>
      <p:pic>
        <p:nvPicPr>
          <p:cNvPr id="8" name="Picture 7"/>
          <p:cNvPicPr>
            <a:picLocks noChangeAspect="1"/>
          </p:cNvPicPr>
          <p:nvPr/>
        </p:nvPicPr>
        <p:blipFill>
          <a:blip r:embed="rId3"/>
          <a:stretch>
            <a:fillRect/>
          </a:stretch>
        </p:blipFill>
        <p:spPr>
          <a:xfrm>
            <a:off x="3225800" y="2209800"/>
            <a:ext cx="3022600" cy="2324100"/>
          </a:xfrm>
          <a:prstGeom prst="rect">
            <a:avLst/>
          </a:prstGeom>
        </p:spPr>
      </p:pic>
      <p:pic>
        <p:nvPicPr>
          <p:cNvPr id="9" name="Picture 8"/>
          <p:cNvPicPr>
            <a:picLocks noChangeAspect="1"/>
          </p:cNvPicPr>
          <p:nvPr/>
        </p:nvPicPr>
        <p:blipFill>
          <a:blip r:embed="rId4"/>
          <a:stretch>
            <a:fillRect/>
          </a:stretch>
        </p:blipFill>
        <p:spPr>
          <a:xfrm>
            <a:off x="6121400" y="2146300"/>
            <a:ext cx="3022600" cy="2387600"/>
          </a:xfrm>
          <a:prstGeom prst="rect">
            <a:avLst/>
          </a:prstGeom>
        </p:spPr>
      </p:pic>
      <p:pic>
        <p:nvPicPr>
          <p:cNvPr id="10" name="Picture 9"/>
          <p:cNvPicPr>
            <a:picLocks noChangeAspect="1"/>
          </p:cNvPicPr>
          <p:nvPr/>
        </p:nvPicPr>
        <p:blipFill>
          <a:blip r:embed="rId5"/>
          <a:stretch>
            <a:fillRect/>
          </a:stretch>
        </p:blipFill>
        <p:spPr>
          <a:xfrm>
            <a:off x="127000" y="4432300"/>
            <a:ext cx="3098800" cy="2425700"/>
          </a:xfrm>
          <a:prstGeom prst="rect">
            <a:avLst/>
          </a:prstGeom>
        </p:spPr>
      </p:pic>
      <p:pic>
        <p:nvPicPr>
          <p:cNvPr id="12" name="Picture 11"/>
          <p:cNvPicPr>
            <a:picLocks noChangeAspect="1"/>
          </p:cNvPicPr>
          <p:nvPr/>
        </p:nvPicPr>
        <p:blipFill>
          <a:blip r:embed="rId6"/>
          <a:stretch>
            <a:fillRect/>
          </a:stretch>
        </p:blipFill>
        <p:spPr>
          <a:xfrm>
            <a:off x="3124200" y="4432300"/>
            <a:ext cx="3124200" cy="2400300"/>
          </a:xfrm>
          <a:prstGeom prst="rect">
            <a:avLst/>
          </a:prstGeom>
        </p:spPr>
      </p:pic>
      <p:pic>
        <p:nvPicPr>
          <p:cNvPr id="13" name="Picture 12"/>
          <p:cNvPicPr>
            <a:picLocks noChangeAspect="1"/>
          </p:cNvPicPr>
          <p:nvPr/>
        </p:nvPicPr>
        <p:blipFill>
          <a:blip r:embed="rId7"/>
          <a:stretch>
            <a:fillRect/>
          </a:stretch>
        </p:blipFill>
        <p:spPr>
          <a:xfrm>
            <a:off x="6070600" y="4432300"/>
            <a:ext cx="2997200" cy="2362200"/>
          </a:xfrm>
          <a:prstGeom prst="rect">
            <a:avLst/>
          </a:prstGeom>
        </p:spPr>
      </p:pic>
    </p:spTree>
    <p:extLst>
      <p:ext uri="{BB962C8B-B14F-4D97-AF65-F5344CB8AC3E}">
        <p14:creationId xmlns:p14="http://schemas.microsoft.com/office/powerpoint/2010/main" val="243361309"/>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dirty="0"/>
              <a:t>Analysis of CNN-based Speech Recognition System using Raw Speech as Input </a:t>
            </a:r>
            <a:r>
              <a:rPr lang="en-US" sz="2800" dirty="0"/>
              <a:t/>
            </a:r>
            <a:br>
              <a:rPr lang="en-US" sz="2800" dirty="0"/>
            </a:br>
            <a:endParaRPr lang="en-US" sz="2800" dirty="0"/>
          </a:p>
        </p:txBody>
      </p:sp>
      <p:sp>
        <p:nvSpPr>
          <p:cNvPr id="3" name="Content Placeholder 2"/>
          <p:cNvSpPr>
            <a:spLocks noGrp="1"/>
          </p:cNvSpPr>
          <p:nvPr>
            <p:ph idx="1"/>
          </p:nvPr>
        </p:nvSpPr>
        <p:spPr>
          <a:xfrm>
            <a:off x="3213100" y="1436132"/>
            <a:ext cx="5613400" cy="3721100"/>
          </a:xfrm>
        </p:spPr>
        <p:txBody>
          <a:bodyPr>
            <a:normAutofit fontScale="70000" lnSpcReduction="20000"/>
          </a:bodyPr>
          <a:lstStyle/>
          <a:p>
            <a:r>
              <a:rPr lang="en-US" dirty="0" smtClean="0"/>
              <a:t>HMM based systems</a:t>
            </a:r>
          </a:p>
          <a:p>
            <a:pPr lvl="1"/>
            <a:r>
              <a:rPr lang="en-US" dirty="0"/>
              <a:t>A</a:t>
            </a:r>
            <a:r>
              <a:rPr lang="en-US" dirty="0" smtClean="0"/>
              <a:t>coustic </a:t>
            </a:r>
            <a:r>
              <a:rPr lang="en-US" dirty="0"/>
              <a:t>features </a:t>
            </a:r>
            <a:r>
              <a:rPr lang="en-US" dirty="0"/>
              <a:t>extracted based on prior knowledge about speech perception and/or speech </a:t>
            </a:r>
            <a:r>
              <a:rPr lang="en-US" dirty="0" smtClean="0"/>
              <a:t>production</a:t>
            </a:r>
          </a:p>
          <a:p>
            <a:pPr lvl="2"/>
            <a:r>
              <a:rPr lang="en-US" dirty="0" err="1" smtClean="0"/>
              <a:t>mel</a:t>
            </a:r>
            <a:r>
              <a:rPr lang="en-US" dirty="0" smtClean="0"/>
              <a:t> </a:t>
            </a:r>
            <a:r>
              <a:rPr lang="en-US" dirty="0"/>
              <a:t>frequency </a:t>
            </a:r>
            <a:r>
              <a:rPr lang="en-US" dirty="0" err="1"/>
              <a:t>cepstral</a:t>
            </a:r>
            <a:r>
              <a:rPr lang="en-US" dirty="0"/>
              <a:t> coefficients (MFCC), </a:t>
            </a:r>
            <a:r>
              <a:rPr lang="en-US" dirty="0" smtClean="0"/>
              <a:t>perceptual </a:t>
            </a:r>
            <a:r>
              <a:rPr lang="en-US" dirty="0"/>
              <a:t>linear prediction (PLP) </a:t>
            </a:r>
            <a:r>
              <a:rPr lang="en-US" dirty="0" err="1"/>
              <a:t>cepstral</a:t>
            </a:r>
            <a:r>
              <a:rPr lang="en-US" dirty="0"/>
              <a:t> coefficients, linear </a:t>
            </a:r>
            <a:r>
              <a:rPr lang="en-US" dirty="0" smtClean="0"/>
              <a:t>prediction </a:t>
            </a:r>
            <a:r>
              <a:rPr lang="en-US" dirty="0" err="1"/>
              <a:t>cepstral</a:t>
            </a:r>
            <a:r>
              <a:rPr lang="en-US" dirty="0"/>
              <a:t> coefficients </a:t>
            </a:r>
            <a:endParaRPr lang="en-US" dirty="0"/>
          </a:p>
          <a:p>
            <a:pPr lvl="1"/>
            <a:r>
              <a:rPr lang="en-US" dirty="0" smtClean="0"/>
              <a:t>Acoustic </a:t>
            </a:r>
            <a:r>
              <a:rPr lang="en-US" dirty="0"/>
              <a:t>modeling. </a:t>
            </a:r>
            <a:endParaRPr lang="en-US" dirty="0" smtClean="0"/>
          </a:p>
          <a:p>
            <a:pPr lvl="2"/>
            <a:r>
              <a:rPr lang="en-US" dirty="0" smtClean="0"/>
              <a:t>modeled </a:t>
            </a:r>
            <a:r>
              <a:rPr lang="en-US" dirty="0"/>
              <a:t>by either Gaussian mixture models (GMM) or artificial neural networks (ANNs) to estimate state emission distribution. </a:t>
            </a:r>
          </a:p>
          <a:p>
            <a:pPr lvl="1"/>
            <a:r>
              <a:rPr lang="en-US" dirty="0"/>
              <a:t>D</a:t>
            </a:r>
            <a:r>
              <a:rPr lang="en-US" dirty="0" smtClean="0"/>
              <a:t>ecision </a:t>
            </a:r>
            <a:r>
              <a:rPr lang="en-US" dirty="0"/>
              <a:t>making, i.e. recognition, step </a:t>
            </a:r>
            <a:endParaRPr lang="en-US" dirty="0" smtClean="0"/>
          </a:p>
          <a:p>
            <a:pPr lvl="2"/>
            <a:r>
              <a:rPr lang="en-US" dirty="0" smtClean="0"/>
              <a:t>integrates </a:t>
            </a:r>
            <a:r>
              <a:rPr lang="en-US" dirty="0"/>
              <a:t>the acoustic model, lexical knowledge and </a:t>
            </a:r>
            <a:r>
              <a:rPr lang="en-US" dirty="0" smtClean="0"/>
              <a:t>language </a:t>
            </a:r>
            <a:r>
              <a:rPr lang="en-US" dirty="0"/>
              <a:t>model/syntactical constraints (again estimated </a:t>
            </a:r>
            <a:r>
              <a:rPr lang="en-US" dirty="0" smtClean="0"/>
              <a:t>independently </a:t>
            </a:r>
            <a:r>
              <a:rPr lang="en-US" dirty="0"/>
              <a:t>on text data) to decode the test utterance. </a:t>
            </a:r>
            <a:endParaRPr lang="en-US" dirty="0" smtClean="0"/>
          </a:p>
          <a:p>
            <a:r>
              <a:rPr lang="en-US" dirty="0" smtClean="0"/>
              <a:t>Instead </a:t>
            </a:r>
            <a:r>
              <a:rPr lang="en-US" dirty="0"/>
              <a:t>of conventional features, such as </a:t>
            </a:r>
            <a:r>
              <a:rPr lang="en-US" dirty="0" err="1"/>
              <a:t>cepstral</a:t>
            </a:r>
            <a:r>
              <a:rPr lang="en-US" dirty="0"/>
              <a:t>- based features</a:t>
            </a:r>
            <a:r>
              <a:rPr lang="en-US" dirty="0" smtClean="0"/>
              <a:t>, use “intermediate” representations </a:t>
            </a:r>
            <a:r>
              <a:rPr lang="en-US" dirty="0"/>
              <a:t>as input for neural networks-based systems. </a:t>
            </a:r>
          </a:p>
          <a:p>
            <a:endParaRPr lang="en-US" dirty="0"/>
          </a:p>
        </p:txBody>
      </p:sp>
      <p:pic>
        <p:nvPicPr>
          <p:cNvPr id="4" name="Picture 3"/>
          <p:cNvPicPr>
            <a:picLocks noChangeAspect="1"/>
          </p:cNvPicPr>
          <p:nvPr/>
        </p:nvPicPr>
        <p:blipFill>
          <a:blip r:embed="rId3"/>
          <a:stretch>
            <a:fillRect/>
          </a:stretch>
        </p:blipFill>
        <p:spPr>
          <a:xfrm>
            <a:off x="121166" y="1524000"/>
            <a:ext cx="2628900" cy="1866900"/>
          </a:xfrm>
          <a:prstGeom prst="rect">
            <a:avLst/>
          </a:prstGeom>
        </p:spPr>
      </p:pic>
      <p:pic>
        <p:nvPicPr>
          <p:cNvPr id="5" name="Picture 4"/>
          <p:cNvPicPr>
            <a:picLocks noChangeAspect="1"/>
          </p:cNvPicPr>
          <p:nvPr/>
        </p:nvPicPr>
        <p:blipFill>
          <a:blip r:embed="rId4"/>
          <a:stretch>
            <a:fillRect/>
          </a:stretch>
        </p:blipFill>
        <p:spPr>
          <a:xfrm>
            <a:off x="2994022" y="4877832"/>
            <a:ext cx="6527800" cy="1816100"/>
          </a:xfrm>
          <a:prstGeom prst="rect">
            <a:avLst/>
          </a:prstGeom>
        </p:spPr>
      </p:pic>
      <p:pic>
        <p:nvPicPr>
          <p:cNvPr id="7" name="Picture 6"/>
          <p:cNvPicPr>
            <a:picLocks noChangeAspect="1"/>
          </p:cNvPicPr>
          <p:nvPr/>
        </p:nvPicPr>
        <p:blipFill>
          <a:blip r:embed="rId5"/>
          <a:stretch>
            <a:fillRect/>
          </a:stretch>
        </p:blipFill>
        <p:spPr>
          <a:xfrm>
            <a:off x="121166" y="3868697"/>
            <a:ext cx="2872856" cy="2484633"/>
          </a:xfrm>
          <a:prstGeom prst="rect">
            <a:avLst/>
          </a:prstGeom>
        </p:spPr>
      </p:pic>
    </p:spTree>
    <p:extLst>
      <p:ext uri="{BB962C8B-B14F-4D97-AF65-F5344CB8AC3E}">
        <p14:creationId xmlns:p14="http://schemas.microsoft.com/office/powerpoint/2010/main" val="2608412387"/>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Invariance of filters across database</a:t>
            </a:r>
            <a:endParaRPr lang="en-US" dirty="0"/>
          </a:p>
        </p:txBody>
      </p:sp>
      <p:pic>
        <p:nvPicPr>
          <p:cNvPr id="4" name="Content Placeholder 3"/>
          <p:cNvPicPr>
            <a:picLocks noGrp="1" noChangeAspect="1"/>
          </p:cNvPicPr>
          <p:nvPr>
            <p:ph idx="1"/>
          </p:nvPr>
        </p:nvPicPr>
        <p:blipFill>
          <a:blip r:embed="rId2"/>
          <a:srcRect l="-86509" r="-86509"/>
          <a:stretch>
            <a:fillRect/>
          </a:stretch>
        </p:blipFill>
        <p:spPr/>
      </p:pic>
    </p:spTree>
    <p:extLst>
      <p:ext uri="{BB962C8B-B14F-4D97-AF65-F5344CB8AC3E}">
        <p14:creationId xmlns:p14="http://schemas.microsoft.com/office/powerpoint/2010/main" val="707361813"/>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Visualizing and Understanding Convolution Networks</a:t>
            </a:r>
            <a:endParaRPr lang="en-US" dirty="0"/>
          </a:p>
        </p:txBody>
      </p:sp>
      <p:pic>
        <p:nvPicPr>
          <p:cNvPr id="4" name="Content Placeholder 3"/>
          <p:cNvPicPr>
            <a:picLocks noGrp="1" noChangeAspect="1"/>
          </p:cNvPicPr>
          <p:nvPr>
            <p:ph idx="1"/>
          </p:nvPr>
        </p:nvPicPr>
        <p:blipFill>
          <a:blip r:embed="rId2"/>
          <a:srcRect l="-23534" r="-23534"/>
          <a:stretch>
            <a:fillRect/>
          </a:stretch>
        </p:blipFill>
        <p:spPr/>
      </p:pic>
    </p:spTree>
    <p:extLst>
      <p:ext uri="{BB962C8B-B14F-4D97-AF65-F5344CB8AC3E}">
        <p14:creationId xmlns:p14="http://schemas.microsoft.com/office/powerpoint/2010/main" val="3960302152"/>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9114" y="342213"/>
            <a:ext cx="7024744" cy="1143000"/>
          </a:xfrm>
        </p:spPr>
        <p:txBody>
          <a:bodyPr/>
          <a:lstStyle/>
          <a:p>
            <a:r>
              <a:rPr lang="en-US" dirty="0" smtClean="0"/>
              <a:t>De-</a:t>
            </a:r>
            <a:r>
              <a:rPr lang="en-US" dirty="0" err="1" smtClean="0"/>
              <a:t>convnet</a:t>
            </a:r>
            <a:endParaRPr lang="en-US" dirty="0"/>
          </a:p>
        </p:txBody>
      </p:sp>
      <p:sp>
        <p:nvSpPr>
          <p:cNvPr id="3" name="Content Placeholder 2"/>
          <p:cNvSpPr>
            <a:spLocks noGrp="1"/>
          </p:cNvSpPr>
          <p:nvPr>
            <p:ph sz="quarter" idx="4294967295"/>
          </p:nvPr>
        </p:nvSpPr>
        <p:spPr>
          <a:xfrm>
            <a:off x="729113" y="1645633"/>
            <a:ext cx="7880149" cy="4811313"/>
          </a:xfrm>
          <a:prstGeom prst="rect">
            <a:avLst/>
          </a:prstGeom>
        </p:spPr>
        <p:txBody>
          <a:bodyPr>
            <a:normAutofit/>
          </a:bodyPr>
          <a:lstStyle/>
          <a:p>
            <a:r>
              <a:rPr lang="en-US" sz="2000" dirty="0" smtClean="0"/>
              <a:t>Max </a:t>
            </a:r>
            <a:r>
              <a:rPr lang="en-US" sz="2000" dirty="0"/>
              <a:t>pooling operation is non-invertible, </a:t>
            </a:r>
            <a:endParaRPr lang="en-US" sz="2000" dirty="0" smtClean="0"/>
          </a:p>
          <a:p>
            <a:pPr lvl="1"/>
            <a:r>
              <a:rPr lang="en-US" dirty="0" smtClean="0"/>
              <a:t>Obtain </a:t>
            </a:r>
            <a:r>
              <a:rPr lang="en-US" dirty="0"/>
              <a:t>an approximate inverse by recording the locations of the maxima within each pooling region in a set of switch variables. </a:t>
            </a:r>
            <a:endParaRPr lang="en-US" dirty="0" smtClean="0"/>
          </a:p>
          <a:p>
            <a:pPr lvl="2"/>
            <a:r>
              <a:rPr lang="en-US" sz="2000" dirty="0"/>
              <a:t>these switch </a:t>
            </a:r>
            <a:r>
              <a:rPr lang="en-US" sz="2000" dirty="0" smtClean="0"/>
              <a:t> settings </a:t>
            </a:r>
            <a:r>
              <a:rPr lang="en-US" sz="2000" dirty="0"/>
              <a:t>are peculiar to a given input image, the reconstruction obtained from a </a:t>
            </a:r>
            <a:r>
              <a:rPr lang="en-US" sz="2000" dirty="0" smtClean="0"/>
              <a:t> single </a:t>
            </a:r>
            <a:r>
              <a:rPr lang="en-US" sz="2000" dirty="0"/>
              <a:t>activation thus resembles a small piece of the original input </a:t>
            </a:r>
            <a:r>
              <a:rPr lang="en-US" sz="2000" dirty="0" smtClean="0"/>
              <a:t>image</a:t>
            </a:r>
          </a:p>
          <a:p>
            <a:r>
              <a:rPr lang="en-US" sz="2000" dirty="0" smtClean="0"/>
              <a:t>Feature </a:t>
            </a:r>
            <a:r>
              <a:rPr lang="en-US" sz="2000" dirty="0"/>
              <a:t>reconstructions at each layer </a:t>
            </a:r>
            <a:r>
              <a:rPr lang="en-US" sz="2000" dirty="0" smtClean="0"/>
              <a:t>which </a:t>
            </a:r>
            <a:r>
              <a:rPr lang="en-US" sz="2000" dirty="0"/>
              <a:t>also should be </a:t>
            </a:r>
            <a:r>
              <a:rPr lang="en-US" sz="2000" dirty="0" smtClean="0"/>
              <a:t>positive, are passed </a:t>
            </a:r>
            <a:r>
              <a:rPr lang="en-US" sz="2000" dirty="0"/>
              <a:t>through a </a:t>
            </a:r>
            <a:r>
              <a:rPr lang="en-US" sz="2000" dirty="0" err="1"/>
              <a:t>relu</a:t>
            </a:r>
            <a:r>
              <a:rPr lang="en-US" sz="2000" dirty="0"/>
              <a:t> non-</a:t>
            </a:r>
            <a:r>
              <a:rPr lang="en-US" sz="2000" dirty="0" smtClean="0"/>
              <a:t>linearity.</a:t>
            </a:r>
          </a:p>
          <a:p>
            <a:r>
              <a:rPr lang="en-US" sz="2000" dirty="0"/>
              <a:t>The </a:t>
            </a:r>
            <a:r>
              <a:rPr lang="en-US" sz="2000" dirty="0" err="1"/>
              <a:t>convnet</a:t>
            </a:r>
            <a:r>
              <a:rPr lang="en-US" sz="2000" dirty="0"/>
              <a:t> uses learned filters to convolve the feature maps from the previous </a:t>
            </a:r>
            <a:r>
              <a:rPr lang="en-US" sz="2000" dirty="0" smtClean="0"/>
              <a:t>layer.</a:t>
            </a:r>
          </a:p>
          <a:p>
            <a:pPr lvl="1"/>
            <a:r>
              <a:rPr lang="en-US" dirty="0" smtClean="0"/>
              <a:t>To </a:t>
            </a:r>
            <a:r>
              <a:rPr lang="en-US" dirty="0"/>
              <a:t>approximately invert this, the </a:t>
            </a:r>
            <a:r>
              <a:rPr lang="en-US" dirty="0" err="1"/>
              <a:t>deconvnet</a:t>
            </a:r>
            <a:r>
              <a:rPr lang="en-US" dirty="0"/>
              <a:t> uses transposed versions of the same filters but applied to the rectified maps, not the output of the layer beneath. </a:t>
            </a:r>
            <a:endParaRPr lang="en-US" dirty="0" smtClean="0"/>
          </a:p>
        </p:txBody>
      </p:sp>
    </p:spTree>
    <p:extLst>
      <p:ext uri="{BB962C8B-B14F-4D97-AF65-F5344CB8AC3E}">
        <p14:creationId xmlns:p14="http://schemas.microsoft.com/office/powerpoint/2010/main" val="3570264201"/>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807726" y="3420065"/>
            <a:ext cx="483167" cy="505768"/>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852831" y="4034865"/>
            <a:ext cx="1497436" cy="1505027"/>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2548943" y="3432093"/>
            <a:ext cx="3076304" cy="3021609"/>
          </a:xfrm>
          <a:prstGeom prst="rect">
            <a:avLst/>
          </a:prstGeom>
          <a:blipFill>
            <a:blip r:embed="rId4" cstate="print"/>
            <a:stretch>
              <a:fillRect/>
            </a:stretch>
          </a:blipFill>
        </p:spPr>
        <p:txBody>
          <a:bodyPr wrap="square" lIns="0" tIns="0" rIns="0" bIns="0" rtlCol="0"/>
          <a:lstStyle/>
          <a:p>
            <a:endParaRPr/>
          </a:p>
        </p:txBody>
      </p:sp>
      <p:sp>
        <p:nvSpPr>
          <p:cNvPr id="6" name="object 6"/>
          <p:cNvSpPr/>
          <p:nvPr/>
        </p:nvSpPr>
        <p:spPr>
          <a:xfrm>
            <a:off x="5696971" y="3432093"/>
            <a:ext cx="3062668" cy="3003687"/>
          </a:xfrm>
          <a:prstGeom prst="rect">
            <a:avLst/>
          </a:prstGeom>
          <a:blipFill>
            <a:blip r:embed="rId5" cstate="print"/>
            <a:stretch>
              <a:fillRect/>
            </a:stretch>
          </a:blipFill>
        </p:spPr>
        <p:txBody>
          <a:bodyPr wrap="square" lIns="0" tIns="0" rIns="0" bIns="0" rtlCol="0"/>
          <a:lstStyle/>
          <a:p>
            <a:endParaRPr/>
          </a:p>
        </p:txBody>
      </p:sp>
      <p:sp>
        <p:nvSpPr>
          <p:cNvPr id="7" name="object 7"/>
          <p:cNvSpPr/>
          <p:nvPr/>
        </p:nvSpPr>
        <p:spPr>
          <a:xfrm>
            <a:off x="2548944" y="5718063"/>
            <a:ext cx="823764" cy="353168"/>
          </a:xfrm>
          <a:custGeom>
            <a:avLst/>
            <a:gdLst/>
            <a:ahLst/>
            <a:cxnLst/>
            <a:rect l="l" t="t" r="r" b="b"/>
            <a:pathLst>
              <a:path w="1171575" h="502284">
                <a:moveTo>
                  <a:pt x="0" y="501923"/>
                </a:moveTo>
                <a:lnTo>
                  <a:pt x="1171167" y="501923"/>
                </a:lnTo>
                <a:lnTo>
                  <a:pt x="1171167" y="0"/>
                </a:lnTo>
                <a:lnTo>
                  <a:pt x="0" y="0"/>
                </a:lnTo>
                <a:lnTo>
                  <a:pt x="0" y="501923"/>
                </a:lnTo>
                <a:close/>
              </a:path>
            </a:pathLst>
          </a:custGeom>
          <a:solidFill>
            <a:srgbClr val="FFFFFF"/>
          </a:solidFill>
        </p:spPr>
        <p:txBody>
          <a:bodyPr wrap="square" lIns="0" tIns="0" rIns="0" bIns="0" rtlCol="0"/>
          <a:lstStyle/>
          <a:p>
            <a:endParaRPr/>
          </a:p>
        </p:txBody>
      </p:sp>
      <p:sp>
        <p:nvSpPr>
          <p:cNvPr id="8" name="object 8"/>
          <p:cNvSpPr txBox="1"/>
          <p:nvPr/>
        </p:nvSpPr>
        <p:spPr>
          <a:xfrm>
            <a:off x="1479571" y="3553493"/>
            <a:ext cx="700980" cy="284857"/>
          </a:xfrm>
          <a:prstGeom prst="rect">
            <a:avLst/>
          </a:prstGeom>
        </p:spPr>
        <p:txBody>
          <a:bodyPr vert="horz" wrap="square" lIns="0" tIns="0" rIns="0" bIns="0" rtlCol="0">
            <a:spAutoFit/>
          </a:bodyPr>
          <a:lstStyle/>
          <a:p>
            <a:pPr marL="8929"/>
            <a:r>
              <a:rPr spc="53" dirty="0">
                <a:latin typeface="Calibri"/>
                <a:cs typeface="Calibri"/>
              </a:rPr>
              <a:t>L</a:t>
            </a:r>
            <a:r>
              <a:rPr spc="49" dirty="0">
                <a:latin typeface="Calibri"/>
                <a:cs typeface="Calibri"/>
              </a:rPr>
              <a:t>a</a:t>
            </a:r>
            <a:r>
              <a:rPr spc="25" dirty="0">
                <a:latin typeface="Calibri"/>
                <a:cs typeface="Calibri"/>
              </a:rPr>
              <a:t>y</a:t>
            </a:r>
            <a:r>
              <a:rPr spc="-11" dirty="0">
                <a:latin typeface="Calibri"/>
                <a:cs typeface="Calibri"/>
              </a:rPr>
              <a:t>er</a:t>
            </a:r>
            <a:r>
              <a:rPr spc="-21" dirty="0">
                <a:latin typeface="Calibri"/>
                <a:cs typeface="Calibri"/>
              </a:rPr>
              <a:t> </a:t>
            </a:r>
            <a:r>
              <a:rPr spc="21" dirty="0">
                <a:latin typeface="Calibri"/>
                <a:cs typeface="Calibri"/>
              </a:rPr>
              <a:t>1</a:t>
            </a:r>
            <a:endParaRPr dirty="0">
              <a:latin typeface="Calibri"/>
              <a:cs typeface="Calibri"/>
            </a:endParaRPr>
          </a:p>
        </p:txBody>
      </p:sp>
      <p:sp>
        <p:nvSpPr>
          <p:cNvPr id="9" name="object 9"/>
          <p:cNvSpPr/>
          <p:nvPr/>
        </p:nvSpPr>
        <p:spPr>
          <a:xfrm>
            <a:off x="2455431" y="3026365"/>
            <a:ext cx="0" cy="3053507"/>
          </a:xfrm>
          <a:custGeom>
            <a:avLst/>
            <a:gdLst/>
            <a:ahLst/>
            <a:cxnLst/>
            <a:rect l="l" t="t" r="r" b="b"/>
            <a:pathLst>
              <a:path h="4342765">
                <a:moveTo>
                  <a:pt x="0" y="0"/>
                </a:moveTo>
                <a:lnTo>
                  <a:pt x="0" y="4342599"/>
                </a:lnTo>
              </a:path>
            </a:pathLst>
          </a:custGeom>
          <a:ln w="3175">
            <a:solidFill>
              <a:srgbClr val="231F20"/>
            </a:solidFill>
          </a:ln>
        </p:spPr>
        <p:txBody>
          <a:bodyPr wrap="square" lIns="0" tIns="0" rIns="0" bIns="0" rtlCol="0"/>
          <a:lstStyle/>
          <a:p>
            <a:endParaRPr/>
          </a:p>
        </p:txBody>
      </p:sp>
      <p:sp>
        <p:nvSpPr>
          <p:cNvPr id="10" name="object 10"/>
          <p:cNvSpPr/>
          <p:nvPr/>
        </p:nvSpPr>
        <p:spPr>
          <a:xfrm>
            <a:off x="2455431" y="3026365"/>
            <a:ext cx="0" cy="3053507"/>
          </a:xfrm>
          <a:custGeom>
            <a:avLst/>
            <a:gdLst/>
            <a:ahLst/>
            <a:cxnLst/>
            <a:rect l="l" t="t" r="r" b="b"/>
            <a:pathLst>
              <a:path h="4342765">
                <a:moveTo>
                  <a:pt x="0" y="0"/>
                </a:moveTo>
                <a:lnTo>
                  <a:pt x="0" y="4342599"/>
                </a:lnTo>
              </a:path>
            </a:pathLst>
          </a:custGeom>
          <a:ln w="15609">
            <a:solidFill>
              <a:srgbClr val="000000"/>
            </a:solidFill>
          </a:ln>
        </p:spPr>
        <p:txBody>
          <a:bodyPr wrap="square" lIns="0" tIns="0" rIns="0" bIns="0" rtlCol="0"/>
          <a:lstStyle/>
          <a:p>
            <a:endParaRPr/>
          </a:p>
        </p:txBody>
      </p:sp>
      <p:sp>
        <p:nvSpPr>
          <p:cNvPr id="11" name="object 11"/>
          <p:cNvSpPr txBox="1"/>
          <p:nvPr/>
        </p:nvSpPr>
        <p:spPr>
          <a:xfrm>
            <a:off x="2613465" y="6140828"/>
            <a:ext cx="5588198" cy="774650"/>
          </a:xfrm>
          <a:prstGeom prst="rect">
            <a:avLst/>
          </a:prstGeom>
        </p:spPr>
        <p:txBody>
          <a:bodyPr vert="horz" wrap="square" lIns="0" tIns="0" rIns="0" bIns="0" rtlCol="0">
            <a:spAutoFit/>
          </a:bodyPr>
          <a:lstStyle/>
          <a:p>
            <a:pPr marL="8929"/>
            <a:r>
              <a:rPr spc="53" dirty="0">
                <a:latin typeface="Calibri"/>
                <a:cs typeface="Calibri"/>
              </a:rPr>
              <a:t>L</a:t>
            </a:r>
            <a:r>
              <a:rPr spc="49" dirty="0">
                <a:latin typeface="Calibri"/>
                <a:cs typeface="Calibri"/>
              </a:rPr>
              <a:t>a</a:t>
            </a:r>
            <a:r>
              <a:rPr spc="25" dirty="0">
                <a:latin typeface="Calibri"/>
                <a:cs typeface="Calibri"/>
              </a:rPr>
              <a:t>y</a:t>
            </a:r>
            <a:r>
              <a:rPr spc="-11" dirty="0">
                <a:latin typeface="Calibri"/>
                <a:cs typeface="Calibri"/>
              </a:rPr>
              <a:t>er</a:t>
            </a:r>
            <a:r>
              <a:rPr spc="-21" dirty="0">
                <a:latin typeface="Calibri"/>
                <a:cs typeface="Calibri"/>
              </a:rPr>
              <a:t> </a:t>
            </a:r>
            <a:r>
              <a:rPr spc="21" dirty="0">
                <a:latin typeface="Calibri"/>
                <a:cs typeface="Calibri"/>
              </a:rPr>
              <a:t>2</a:t>
            </a:r>
            <a:endParaRPr>
              <a:latin typeface="Calibri"/>
              <a:cs typeface="Calibri"/>
            </a:endParaRPr>
          </a:p>
          <a:p>
            <a:pPr marL="623716">
              <a:spcBef>
                <a:spcPts val="763"/>
              </a:spcBef>
              <a:tabLst>
                <a:tab pos="1808644" algn="l"/>
                <a:tab pos="2112242" algn="l"/>
                <a:tab pos="3756139" algn="l"/>
              </a:tabLst>
            </a:pPr>
            <a:r>
              <a:rPr sz="2500" spc="53" dirty="0">
                <a:latin typeface="Arial"/>
                <a:cs typeface="Arial"/>
              </a:rPr>
              <a:t>co</a:t>
            </a:r>
            <a:r>
              <a:rPr sz="2500" spc="70" dirty="0">
                <a:latin typeface="Arial"/>
                <a:cs typeface="Arial"/>
              </a:rPr>
              <a:t>r</a:t>
            </a:r>
            <a:r>
              <a:rPr sz="2500" dirty="0">
                <a:latin typeface="Arial"/>
                <a:cs typeface="Arial"/>
              </a:rPr>
              <a:t>ners	&amp;	</a:t>
            </a:r>
            <a:r>
              <a:rPr sz="2500" spc="39" dirty="0">
                <a:latin typeface="Arial"/>
                <a:cs typeface="Arial"/>
              </a:rPr>
              <a:t>edge/color</a:t>
            </a:r>
            <a:r>
              <a:rPr sz="2500" dirty="0">
                <a:latin typeface="Arial"/>
                <a:cs typeface="Arial"/>
              </a:rPr>
              <a:t>	</a:t>
            </a:r>
            <a:r>
              <a:rPr sz="2500" spc="21" dirty="0">
                <a:latin typeface="Arial"/>
                <a:cs typeface="Arial"/>
              </a:rPr>
              <a:t>conjunctions</a:t>
            </a:r>
            <a:endParaRPr sz="2500">
              <a:latin typeface="Arial"/>
              <a:cs typeface="Arial"/>
            </a:endParaRPr>
          </a:p>
        </p:txBody>
      </p:sp>
      <p:sp>
        <p:nvSpPr>
          <p:cNvPr id="13" name="Title 1"/>
          <p:cNvSpPr>
            <a:spLocks noGrp="1"/>
          </p:cNvSpPr>
          <p:nvPr>
            <p:ph type="title"/>
          </p:nvPr>
        </p:nvSpPr>
        <p:spPr>
          <a:xfrm>
            <a:off x="729114" y="502634"/>
            <a:ext cx="7024744" cy="1143000"/>
          </a:xfrm>
        </p:spPr>
        <p:txBody>
          <a:bodyPr/>
          <a:lstStyle/>
          <a:p>
            <a:r>
              <a:rPr lang="en-US" dirty="0" smtClean="0"/>
              <a:t>Feature visualization</a:t>
            </a:r>
            <a:endParaRPr lang="en-US" dirty="0"/>
          </a:p>
        </p:txBody>
      </p:sp>
      <p:sp>
        <p:nvSpPr>
          <p:cNvPr id="2" name="Rectangle 1"/>
          <p:cNvSpPr/>
          <p:nvPr/>
        </p:nvSpPr>
        <p:spPr>
          <a:xfrm>
            <a:off x="609601" y="1427274"/>
            <a:ext cx="8150038" cy="1600438"/>
          </a:xfrm>
          <a:prstGeom prst="rect">
            <a:avLst/>
          </a:prstGeom>
        </p:spPr>
        <p:txBody>
          <a:bodyPr wrap="square">
            <a:spAutoFit/>
          </a:bodyPr>
          <a:lstStyle/>
          <a:p>
            <a:pPr marL="285750" indent="-285750">
              <a:buFont typeface="Arial"/>
              <a:buChar char="•"/>
            </a:pPr>
            <a:r>
              <a:rPr lang="en-US" sz="1400" dirty="0"/>
              <a:t>For a given feature map, </a:t>
            </a:r>
          </a:p>
          <a:p>
            <a:pPr marL="742950" lvl="1" indent="-285750">
              <a:buFont typeface="Arial"/>
              <a:buChar char="•"/>
            </a:pPr>
            <a:r>
              <a:rPr lang="en-US" sz="1400" dirty="0"/>
              <a:t>Show the top 9 activations, each projected separately down to pixel space, revealing the different structures that excite that map and showing its invariance to input deformations. For layers 2-5 we show the top 9 activations in a random subset of feature map.</a:t>
            </a:r>
          </a:p>
          <a:p>
            <a:pPr marL="742950" lvl="1" indent="-285750">
              <a:buFont typeface="Arial"/>
              <a:buChar char="•"/>
            </a:pPr>
            <a:r>
              <a:rPr lang="en-US" sz="1400" dirty="0"/>
              <a:t>Alongside these visualizations we show the corresponding image patches. </a:t>
            </a:r>
          </a:p>
          <a:p>
            <a:pPr marL="742950" lvl="1" indent="-285750">
              <a:buFont typeface="Arial"/>
              <a:buChar char="•"/>
            </a:pPr>
            <a:r>
              <a:rPr lang="en-US" sz="1400" dirty="0"/>
              <a:t>Reconstructions are not samples from the model: they are reconstructed patterns from the validation set that cause high activations in a given feature map.</a:t>
            </a:r>
            <a:endParaRPr lang="en-US" dirty="0"/>
          </a:p>
        </p:txBody>
      </p:sp>
    </p:spTree>
    <p:extLst>
      <p:ext uri="{BB962C8B-B14F-4D97-AF65-F5344CB8AC3E}">
        <p14:creationId xmlns:p14="http://schemas.microsoft.com/office/powerpoint/2010/main" val="3400300625"/>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4611764" y="2198802"/>
            <a:ext cx="4147580" cy="3132472"/>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393047" y="2228573"/>
            <a:ext cx="4160031" cy="3089198"/>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381495" y="2176298"/>
            <a:ext cx="8378279" cy="0"/>
          </a:xfrm>
          <a:custGeom>
            <a:avLst/>
            <a:gdLst/>
            <a:ahLst/>
            <a:cxnLst/>
            <a:rect l="l" t="t" r="r" b="b"/>
            <a:pathLst>
              <a:path w="11915775">
                <a:moveTo>
                  <a:pt x="0" y="0"/>
                </a:moveTo>
                <a:lnTo>
                  <a:pt x="11915164" y="0"/>
                </a:lnTo>
              </a:path>
            </a:pathLst>
          </a:custGeom>
          <a:ln w="3175">
            <a:solidFill>
              <a:srgbClr val="231F20"/>
            </a:solidFill>
          </a:ln>
        </p:spPr>
        <p:txBody>
          <a:bodyPr wrap="square" lIns="0" tIns="0" rIns="0" bIns="0" rtlCol="0"/>
          <a:lstStyle/>
          <a:p>
            <a:endParaRPr/>
          </a:p>
        </p:txBody>
      </p:sp>
      <p:sp>
        <p:nvSpPr>
          <p:cNvPr id="6" name="object 6"/>
          <p:cNvSpPr/>
          <p:nvPr/>
        </p:nvSpPr>
        <p:spPr>
          <a:xfrm>
            <a:off x="381495" y="2176298"/>
            <a:ext cx="8378279" cy="0"/>
          </a:xfrm>
          <a:custGeom>
            <a:avLst/>
            <a:gdLst/>
            <a:ahLst/>
            <a:cxnLst/>
            <a:rect l="l" t="t" r="r" b="b"/>
            <a:pathLst>
              <a:path w="11915775">
                <a:moveTo>
                  <a:pt x="0" y="0"/>
                </a:moveTo>
                <a:lnTo>
                  <a:pt x="11915162" y="0"/>
                </a:lnTo>
              </a:path>
            </a:pathLst>
          </a:custGeom>
          <a:ln w="16428">
            <a:solidFill>
              <a:srgbClr val="000000"/>
            </a:solidFill>
          </a:ln>
        </p:spPr>
        <p:txBody>
          <a:bodyPr wrap="square" lIns="0" tIns="0" rIns="0" bIns="0" rtlCol="0"/>
          <a:lstStyle/>
          <a:p>
            <a:endParaRPr/>
          </a:p>
        </p:txBody>
      </p:sp>
      <p:sp>
        <p:nvSpPr>
          <p:cNvPr id="7" name="object 7"/>
          <p:cNvSpPr/>
          <p:nvPr/>
        </p:nvSpPr>
        <p:spPr>
          <a:xfrm>
            <a:off x="2118418" y="2172283"/>
            <a:ext cx="11609" cy="0"/>
          </a:xfrm>
          <a:custGeom>
            <a:avLst/>
            <a:gdLst/>
            <a:ahLst/>
            <a:cxnLst/>
            <a:rect l="l" t="t" r="r" b="b"/>
            <a:pathLst>
              <a:path w="16510">
                <a:moveTo>
                  <a:pt x="0" y="0"/>
                </a:moveTo>
                <a:lnTo>
                  <a:pt x="16428" y="0"/>
                </a:lnTo>
              </a:path>
            </a:pathLst>
          </a:custGeom>
          <a:ln w="11437">
            <a:solidFill>
              <a:srgbClr val="000000"/>
            </a:solidFill>
          </a:ln>
        </p:spPr>
        <p:txBody>
          <a:bodyPr wrap="square" lIns="0" tIns="0" rIns="0" bIns="0" rtlCol="0"/>
          <a:lstStyle/>
          <a:p>
            <a:endParaRPr/>
          </a:p>
        </p:txBody>
      </p:sp>
      <p:sp>
        <p:nvSpPr>
          <p:cNvPr id="8" name="object 8"/>
          <p:cNvSpPr/>
          <p:nvPr/>
        </p:nvSpPr>
        <p:spPr>
          <a:xfrm>
            <a:off x="381494" y="4942292"/>
            <a:ext cx="867073" cy="371475"/>
          </a:xfrm>
          <a:custGeom>
            <a:avLst/>
            <a:gdLst/>
            <a:ahLst/>
            <a:cxnLst/>
            <a:rect l="l" t="t" r="r" b="b"/>
            <a:pathLst>
              <a:path w="1233170" h="528320">
                <a:moveTo>
                  <a:pt x="0" y="528274"/>
                </a:moveTo>
                <a:lnTo>
                  <a:pt x="1232653" y="528274"/>
                </a:lnTo>
                <a:lnTo>
                  <a:pt x="1232653" y="0"/>
                </a:lnTo>
                <a:lnTo>
                  <a:pt x="0" y="0"/>
                </a:lnTo>
                <a:lnTo>
                  <a:pt x="0" y="528274"/>
                </a:lnTo>
                <a:close/>
              </a:path>
            </a:pathLst>
          </a:custGeom>
          <a:solidFill>
            <a:srgbClr val="FFFFFF"/>
          </a:solidFill>
        </p:spPr>
        <p:txBody>
          <a:bodyPr wrap="square" lIns="0" tIns="0" rIns="0" bIns="0" rtlCol="0"/>
          <a:lstStyle/>
          <a:p>
            <a:endParaRPr/>
          </a:p>
        </p:txBody>
      </p:sp>
      <p:sp>
        <p:nvSpPr>
          <p:cNvPr id="9" name="object 9"/>
          <p:cNvSpPr txBox="1"/>
          <p:nvPr/>
        </p:nvSpPr>
        <p:spPr>
          <a:xfrm>
            <a:off x="449863" y="4959930"/>
            <a:ext cx="5189041" cy="822424"/>
          </a:xfrm>
          <a:prstGeom prst="rect">
            <a:avLst/>
          </a:prstGeom>
        </p:spPr>
        <p:txBody>
          <a:bodyPr vert="horz" wrap="square" lIns="0" tIns="0" rIns="0" bIns="0" rtlCol="0">
            <a:spAutoFit/>
          </a:bodyPr>
          <a:lstStyle/>
          <a:p>
            <a:pPr marL="8929"/>
            <a:r>
              <a:rPr sz="1900" spc="53" dirty="0">
                <a:latin typeface="Calibri"/>
                <a:cs typeface="Calibri"/>
              </a:rPr>
              <a:t>L</a:t>
            </a:r>
            <a:r>
              <a:rPr sz="1900" spc="46" dirty="0">
                <a:latin typeface="Calibri"/>
                <a:cs typeface="Calibri"/>
              </a:rPr>
              <a:t>a</a:t>
            </a:r>
            <a:r>
              <a:rPr sz="1900" spc="21" dirty="0">
                <a:latin typeface="Calibri"/>
                <a:cs typeface="Calibri"/>
              </a:rPr>
              <a:t>y</a:t>
            </a:r>
            <a:r>
              <a:rPr sz="1900" spc="-14" dirty="0">
                <a:latin typeface="Calibri"/>
                <a:cs typeface="Calibri"/>
              </a:rPr>
              <a:t>er</a:t>
            </a:r>
            <a:r>
              <a:rPr sz="1900" spc="-25" dirty="0">
                <a:latin typeface="Calibri"/>
                <a:cs typeface="Calibri"/>
              </a:rPr>
              <a:t> </a:t>
            </a:r>
            <a:r>
              <a:rPr sz="1900" spc="18" dirty="0">
                <a:latin typeface="Calibri"/>
                <a:cs typeface="Calibri"/>
              </a:rPr>
              <a:t>3</a:t>
            </a:r>
            <a:endParaRPr sz="1900" dirty="0">
              <a:latin typeface="Calibri"/>
              <a:cs typeface="Calibri"/>
            </a:endParaRPr>
          </a:p>
          <a:p>
            <a:pPr marL="3023931">
              <a:spcBef>
                <a:spcPts val="1009"/>
              </a:spcBef>
              <a:tabLst>
                <a:tab pos="4041433" algn="l"/>
              </a:tabLst>
            </a:pPr>
            <a:r>
              <a:rPr sz="2500" dirty="0">
                <a:latin typeface="Arial"/>
                <a:cs typeface="Arial"/>
              </a:rPr>
              <a:t>similar	textu</a:t>
            </a:r>
            <a:r>
              <a:rPr sz="2500" spc="-46" dirty="0">
                <a:latin typeface="Arial"/>
                <a:cs typeface="Arial"/>
              </a:rPr>
              <a:t>r</a:t>
            </a:r>
            <a:r>
              <a:rPr sz="2500" dirty="0">
                <a:latin typeface="Arial"/>
                <a:cs typeface="Arial"/>
              </a:rPr>
              <a:t>es</a:t>
            </a:r>
          </a:p>
        </p:txBody>
      </p:sp>
      <p:sp>
        <p:nvSpPr>
          <p:cNvPr id="10" name="object 10"/>
          <p:cNvSpPr/>
          <p:nvPr/>
        </p:nvSpPr>
        <p:spPr>
          <a:xfrm>
            <a:off x="393047" y="5342819"/>
            <a:ext cx="8366671" cy="0"/>
          </a:xfrm>
          <a:custGeom>
            <a:avLst/>
            <a:gdLst/>
            <a:ahLst/>
            <a:cxnLst/>
            <a:rect l="l" t="t" r="r" b="b"/>
            <a:pathLst>
              <a:path w="11899265">
                <a:moveTo>
                  <a:pt x="0" y="0"/>
                </a:moveTo>
                <a:lnTo>
                  <a:pt x="11898734" y="0"/>
                </a:lnTo>
              </a:path>
            </a:pathLst>
          </a:custGeom>
          <a:ln w="3175">
            <a:solidFill>
              <a:srgbClr val="231F20"/>
            </a:solidFill>
          </a:ln>
        </p:spPr>
        <p:txBody>
          <a:bodyPr wrap="square" lIns="0" tIns="0" rIns="0" bIns="0" rtlCol="0"/>
          <a:lstStyle/>
          <a:p>
            <a:endParaRPr/>
          </a:p>
        </p:txBody>
      </p:sp>
      <p:sp>
        <p:nvSpPr>
          <p:cNvPr id="11" name="object 11"/>
          <p:cNvSpPr/>
          <p:nvPr/>
        </p:nvSpPr>
        <p:spPr>
          <a:xfrm>
            <a:off x="393047" y="5342819"/>
            <a:ext cx="8366671" cy="0"/>
          </a:xfrm>
          <a:custGeom>
            <a:avLst/>
            <a:gdLst/>
            <a:ahLst/>
            <a:cxnLst/>
            <a:rect l="l" t="t" r="r" b="b"/>
            <a:pathLst>
              <a:path w="11899265">
                <a:moveTo>
                  <a:pt x="0" y="0"/>
                </a:moveTo>
                <a:lnTo>
                  <a:pt x="11898733" y="0"/>
                </a:lnTo>
              </a:path>
            </a:pathLst>
          </a:custGeom>
          <a:ln w="16428">
            <a:solidFill>
              <a:srgbClr val="000000"/>
            </a:solidFill>
          </a:ln>
        </p:spPr>
        <p:txBody>
          <a:bodyPr wrap="square" lIns="0" tIns="0" rIns="0" bIns="0" rtlCol="0"/>
          <a:lstStyle/>
          <a:p>
            <a:endParaRPr/>
          </a:p>
        </p:txBody>
      </p:sp>
      <p:sp>
        <p:nvSpPr>
          <p:cNvPr id="12" name="object 12"/>
          <p:cNvSpPr/>
          <p:nvPr/>
        </p:nvSpPr>
        <p:spPr>
          <a:xfrm>
            <a:off x="4564661" y="5348325"/>
            <a:ext cx="11609" cy="0"/>
          </a:xfrm>
          <a:custGeom>
            <a:avLst/>
            <a:gdLst/>
            <a:ahLst/>
            <a:cxnLst/>
            <a:rect l="l" t="t" r="r" b="b"/>
            <a:pathLst>
              <a:path w="16509">
                <a:moveTo>
                  <a:pt x="0" y="0"/>
                </a:moveTo>
                <a:lnTo>
                  <a:pt x="16428" y="0"/>
                </a:lnTo>
              </a:path>
            </a:pathLst>
          </a:custGeom>
          <a:ln w="9791">
            <a:solidFill>
              <a:srgbClr val="000000"/>
            </a:solidFill>
          </a:ln>
        </p:spPr>
        <p:txBody>
          <a:bodyPr wrap="square" lIns="0" tIns="0" rIns="0" bIns="0" rtlCol="0"/>
          <a:lstStyle/>
          <a:p>
            <a:endParaRPr/>
          </a:p>
        </p:txBody>
      </p:sp>
      <p:sp>
        <p:nvSpPr>
          <p:cNvPr id="14" name="Title 1"/>
          <p:cNvSpPr>
            <a:spLocks noGrp="1"/>
          </p:cNvSpPr>
          <p:nvPr>
            <p:ph type="title"/>
          </p:nvPr>
        </p:nvSpPr>
        <p:spPr>
          <a:xfrm>
            <a:off x="729114" y="502634"/>
            <a:ext cx="7024744" cy="1143000"/>
          </a:xfrm>
        </p:spPr>
        <p:txBody>
          <a:bodyPr/>
          <a:lstStyle/>
          <a:p>
            <a:r>
              <a:rPr lang="en-US" dirty="0" smtClean="0"/>
              <a:t>Feature visualization</a:t>
            </a:r>
            <a:endParaRPr lang="en-US" dirty="0"/>
          </a:p>
        </p:txBody>
      </p:sp>
    </p:spTree>
    <p:extLst>
      <p:ext uri="{BB962C8B-B14F-4D97-AF65-F5344CB8AC3E}">
        <p14:creationId xmlns:p14="http://schemas.microsoft.com/office/powerpoint/2010/main" val="2856694150"/>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2816736" y="1696917"/>
            <a:ext cx="1712303" cy="4333971"/>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1068383" y="1694337"/>
            <a:ext cx="1713758" cy="4339179"/>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6384342" y="1696917"/>
            <a:ext cx="1697747" cy="4308138"/>
          </a:xfrm>
          <a:prstGeom prst="rect">
            <a:avLst/>
          </a:prstGeom>
          <a:blipFill>
            <a:blip r:embed="rId4" cstate="print"/>
            <a:stretch>
              <a:fillRect/>
            </a:stretch>
          </a:blipFill>
        </p:spPr>
        <p:txBody>
          <a:bodyPr wrap="square" lIns="0" tIns="0" rIns="0" bIns="0" rtlCol="0"/>
          <a:lstStyle/>
          <a:p>
            <a:endParaRPr/>
          </a:p>
        </p:txBody>
      </p:sp>
      <p:sp>
        <p:nvSpPr>
          <p:cNvPr id="6" name="object 6"/>
          <p:cNvSpPr/>
          <p:nvPr/>
        </p:nvSpPr>
        <p:spPr>
          <a:xfrm>
            <a:off x="4609844" y="1694819"/>
            <a:ext cx="1710133" cy="4329600"/>
          </a:xfrm>
          <a:prstGeom prst="rect">
            <a:avLst/>
          </a:prstGeom>
          <a:blipFill>
            <a:blip r:embed="rId5" cstate="print"/>
            <a:stretch>
              <a:fillRect/>
            </a:stretch>
          </a:blipFill>
        </p:spPr>
        <p:txBody>
          <a:bodyPr wrap="square" lIns="0" tIns="0" rIns="0" bIns="0" rtlCol="0"/>
          <a:lstStyle/>
          <a:p>
            <a:endParaRPr/>
          </a:p>
        </p:txBody>
      </p:sp>
      <p:sp>
        <p:nvSpPr>
          <p:cNvPr id="7" name="object 7"/>
          <p:cNvSpPr/>
          <p:nvPr/>
        </p:nvSpPr>
        <p:spPr>
          <a:xfrm>
            <a:off x="4575250" y="1686350"/>
            <a:ext cx="0" cy="4344739"/>
          </a:xfrm>
          <a:custGeom>
            <a:avLst/>
            <a:gdLst/>
            <a:ahLst/>
            <a:cxnLst/>
            <a:rect l="l" t="t" r="r" b="b"/>
            <a:pathLst>
              <a:path h="6179184">
                <a:moveTo>
                  <a:pt x="0" y="0"/>
                </a:moveTo>
                <a:lnTo>
                  <a:pt x="0" y="6178932"/>
                </a:lnTo>
              </a:path>
            </a:pathLst>
          </a:custGeom>
          <a:ln w="3175">
            <a:solidFill>
              <a:srgbClr val="231F20"/>
            </a:solidFill>
          </a:ln>
        </p:spPr>
        <p:txBody>
          <a:bodyPr wrap="square" lIns="0" tIns="0" rIns="0" bIns="0" rtlCol="0"/>
          <a:lstStyle/>
          <a:p>
            <a:endParaRPr/>
          </a:p>
        </p:txBody>
      </p:sp>
      <p:sp>
        <p:nvSpPr>
          <p:cNvPr id="8" name="object 8"/>
          <p:cNvSpPr/>
          <p:nvPr/>
        </p:nvSpPr>
        <p:spPr>
          <a:xfrm>
            <a:off x="4575250" y="1686350"/>
            <a:ext cx="0" cy="4344739"/>
          </a:xfrm>
          <a:custGeom>
            <a:avLst/>
            <a:gdLst/>
            <a:ahLst/>
            <a:cxnLst/>
            <a:rect l="l" t="t" r="r" b="b"/>
            <a:pathLst>
              <a:path h="6179184">
                <a:moveTo>
                  <a:pt x="0" y="0"/>
                </a:moveTo>
                <a:lnTo>
                  <a:pt x="0" y="6178901"/>
                </a:lnTo>
              </a:path>
            </a:pathLst>
          </a:custGeom>
          <a:ln w="13753">
            <a:solidFill>
              <a:srgbClr val="000000"/>
            </a:solidFill>
          </a:ln>
        </p:spPr>
        <p:txBody>
          <a:bodyPr wrap="square" lIns="0" tIns="0" rIns="0" bIns="0" rtlCol="0"/>
          <a:lstStyle/>
          <a:p>
            <a:endParaRPr/>
          </a:p>
        </p:txBody>
      </p:sp>
      <p:sp>
        <p:nvSpPr>
          <p:cNvPr id="9" name="object 9"/>
          <p:cNvSpPr/>
          <p:nvPr/>
        </p:nvSpPr>
        <p:spPr>
          <a:xfrm>
            <a:off x="1068383" y="5727390"/>
            <a:ext cx="725984" cy="311200"/>
          </a:xfrm>
          <a:custGeom>
            <a:avLst/>
            <a:gdLst/>
            <a:ahLst/>
            <a:cxnLst/>
            <a:rect l="l" t="t" r="r" b="b"/>
            <a:pathLst>
              <a:path w="1032510" h="442595">
                <a:moveTo>
                  <a:pt x="0" y="442257"/>
                </a:moveTo>
                <a:lnTo>
                  <a:pt x="1031942" y="442257"/>
                </a:lnTo>
                <a:lnTo>
                  <a:pt x="1031942" y="0"/>
                </a:lnTo>
                <a:lnTo>
                  <a:pt x="0" y="0"/>
                </a:lnTo>
                <a:lnTo>
                  <a:pt x="0" y="442257"/>
                </a:lnTo>
                <a:close/>
              </a:path>
            </a:pathLst>
          </a:custGeom>
          <a:solidFill>
            <a:srgbClr val="FFFFFF"/>
          </a:solidFill>
        </p:spPr>
        <p:txBody>
          <a:bodyPr wrap="square" lIns="0" tIns="0" rIns="0" bIns="0" rtlCol="0"/>
          <a:lstStyle/>
          <a:p>
            <a:endParaRPr/>
          </a:p>
        </p:txBody>
      </p:sp>
      <p:sp>
        <p:nvSpPr>
          <p:cNvPr id="10" name="object 10"/>
          <p:cNvSpPr/>
          <p:nvPr/>
        </p:nvSpPr>
        <p:spPr>
          <a:xfrm>
            <a:off x="4609844" y="3426026"/>
            <a:ext cx="1709874" cy="2579029"/>
          </a:xfrm>
          <a:prstGeom prst="rect">
            <a:avLst/>
          </a:prstGeom>
          <a:blipFill>
            <a:blip r:embed="rId6" cstate="print"/>
            <a:stretch>
              <a:fillRect/>
            </a:stretch>
          </a:blipFill>
        </p:spPr>
        <p:txBody>
          <a:bodyPr wrap="square" lIns="0" tIns="0" rIns="0" bIns="0" rtlCol="0"/>
          <a:lstStyle/>
          <a:p>
            <a:endParaRPr/>
          </a:p>
        </p:txBody>
      </p:sp>
      <p:sp>
        <p:nvSpPr>
          <p:cNvPr id="11" name="object 11"/>
          <p:cNvSpPr/>
          <p:nvPr/>
        </p:nvSpPr>
        <p:spPr>
          <a:xfrm>
            <a:off x="6384360" y="3416355"/>
            <a:ext cx="1697730" cy="2579030"/>
          </a:xfrm>
          <a:prstGeom prst="rect">
            <a:avLst/>
          </a:prstGeom>
          <a:blipFill>
            <a:blip r:embed="rId7" cstate="print"/>
            <a:stretch>
              <a:fillRect/>
            </a:stretch>
          </a:blipFill>
        </p:spPr>
        <p:txBody>
          <a:bodyPr wrap="square" lIns="0" tIns="0" rIns="0" bIns="0" rtlCol="0"/>
          <a:lstStyle/>
          <a:p>
            <a:endParaRPr/>
          </a:p>
        </p:txBody>
      </p:sp>
      <p:sp>
        <p:nvSpPr>
          <p:cNvPr id="12" name="object 12"/>
          <p:cNvSpPr/>
          <p:nvPr/>
        </p:nvSpPr>
        <p:spPr>
          <a:xfrm>
            <a:off x="4609843" y="5727390"/>
            <a:ext cx="725984" cy="311200"/>
          </a:xfrm>
          <a:custGeom>
            <a:avLst/>
            <a:gdLst/>
            <a:ahLst/>
            <a:cxnLst/>
            <a:rect l="l" t="t" r="r" b="b"/>
            <a:pathLst>
              <a:path w="1032509" h="442595">
                <a:moveTo>
                  <a:pt x="0" y="442257"/>
                </a:moveTo>
                <a:lnTo>
                  <a:pt x="1031942" y="442257"/>
                </a:lnTo>
                <a:lnTo>
                  <a:pt x="1031942" y="0"/>
                </a:lnTo>
                <a:lnTo>
                  <a:pt x="0" y="0"/>
                </a:lnTo>
                <a:lnTo>
                  <a:pt x="0" y="442257"/>
                </a:lnTo>
                <a:close/>
              </a:path>
            </a:pathLst>
          </a:custGeom>
          <a:solidFill>
            <a:srgbClr val="FFFFFF"/>
          </a:solidFill>
        </p:spPr>
        <p:txBody>
          <a:bodyPr wrap="square" lIns="0" tIns="0" rIns="0" bIns="0" rtlCol="0"/>
          <a:lstStyle/>
          <a:p>
            <a:endParaRPr/>
          </a:p>
        </p:txBody>
      </p:sp>
      <p:sp>
        <p:nvSpPr>
          <p:cNvPr id="13" name="object 13"/>
          <p:cNvSpPr/>
          <p:nvPr/>
        </p:nvSpPr>
        <p:spPr>
          <a:xfrm>
            <a:off x="2732485" y="1616274"/>
            <a:ext cx="1017984" cy="1017984"/>
          </a:xfrm>
          <a:prstGeom prst="rect">
            <a:avLst/>
          </a:prstGeom>
          <a:blipFill>
            <a:blip r:embed="rId8" cstate="print"/>
            <a:stretch>
              <a:fillRect/>
            </a:stretch>
          </a:blipFill>
        </p:spPr>
        <p:txBody>
          <a:bodyPr wrap="square" lIns="0" tIns="0" rIns="0" bIns="0" rtlCol="0"/>
          <a:lstStyle/>
          <a:p>
            <a:endParaRPr/>
          </a:p>
        </p:txBody>
      </p:sp>
      <p:sp>
        <p:nvSpPr>
          <p:cNvPr id="14" name="object 14"/>
          <p:cNvSpPr/>
          <p:nvPr/>
        </p:nvSpPr>
        <p:spPr>
          <a:xfrm>
            <a:off x="2758813" y="1633624"/>
            <a:ext cx="963635" cy="955477"/>
          </a:xfrm>
          <a:prstGeom prst="rect">
            <a:avLst/>
          </a:prstGeom>
          <a:blipFill>
            <a:blip r:embed="rId9" cstate="print"/>
            <a:stretch>
              <a:fillRect/>
            </a:stretch>
          </a:blipFill>
        </p:spPr>
        <p:txBody>
          <a:bodyPr wrap="square" lIns="0" tIns="0" rIns="0" bIns="0" rtlCol="0"/>
          <a:lstStyle/>
          <a:p>
            <a:endParaRPr/>
          </a:p>
        </p:txBody>
      </p:sp>
      <p:sp>
        <p:nvSpPr>
          <p:cNvPr id="15" name="object 15"/>
          <p:cNvSpPr/>
          <p:nvPr/>
        </p:nvSpPr>
        <p:spPr>
          <a:xfrm>
            <a:off x="973336" y="1616274"/>
            <a:ext cx="1017984" cy="1017984"/>
          </a:xfrm>
          <a:prstGeom prst="rect">
            <a:avLst/>
          </a:prstGeom>
          <a:blipFill>
            <a:blip r:embed="rId8" cstate="print"/>
            <a:stretch>
              <a:fillRect/>
            </a:stretch>
          </a:blipFill>
        </p:spPr>
        <p:txBody>
          <a:bodyPr wrap="square" lIns="0" tIns="0" rIns="0" bIns="0" rtlCol="0"/>
          <a:lstStyle/>
          <a:p>
            <a:endParaRPr/>
          </a:p>
        </p:txBody>
      </p:sp>
      <p:sp>
        <p:nvSpPr>
          <p:cNvPr id="16" name="object 16"/>
          <p:cNvSpPr/>
          <p:nvPr/>
        </p:nvSpPr>
        <p:spPr>
          <a:xfrm>
            <a:off x="999664" y="1633624"/>
            <a:ext cx="963635" cy="955477"/>
          </a:xfrm>
          <a:prstGeom prst="rect">
            <a:avLst/>
          </a:prstGeom>
          <a:blipFill>
            <a:blip r:embed="rId10" cstate="print"/>
            <a:stretch>
              <a:fillRect/>
            </a:stretch>
          </a:blipFill>
        </p:spPr>
        <p:txBody>
          <a:bodyPr wrap="square" lIns="0" tIns="0" rIns="0" bIns="0" rtlCol="0"/>
          <a:lstStyle/>
          <a:p>
            <a:endParaRPr/>
          </a:p>
        </p:txBody>
      </p:sp>
      <p:sp>
        <p:nvSpPr>
          <p:cNvPr id="17" name="object 17"/>
          <p:cNvSpPr/>
          <p:nvPr/>
        </p:nvSpPr>
        <p:spPr>
          <a:xfrm>
            <a:off x="7152680" y="4223742"/>
            <a:ext cx="1017984" cy="1017984"/>
          </a:xfrm>
          <a:prstGeom prst="rect">
            <a:avLst/>
          </a:prstGeom>
          <a:blipFill>
            <a:blip r:embed="rId8" cstate="print"/>
            <a:stretch>
              <a:fillRect/>
            </a:stretch>
          </a:blipFill>
        </p:spPr>
        <p:txBody>
          <a:bodyPr wrap="square" lIns="0" tIns="0" rIns="0" bIns="0" rtlCol="0"/>
          <a:lstStyle/>
          <a:p>
            <a:endParaRPr/>
          </a:p>
        </p:txBody>
      </p:sp>
      <p:sp>
        <p:nvSpPr>
          <p:cNvPr id="18" name="object 18"/>
          <p:cNvSpPr/>
          <p:nvPr/>
        </p:nvSpPr>
        <p:spPr>
          <a:xfrm>
            <a:off x="7179008" y="4241092"/>
            <a:ext cx="963635" cy="955477"/>
          </a:xfrm>
          <a:prstGeom prst="rect">
            <a:avLst/>
          </a:prstGeom>
          <a:blipFill>
            <a:blip r:embed="rId11" cstate="print"/>
            <a:stretch>
              <a:fillRect/>
            </a:stretch>
          </a:blipFill>
        </p:spPr>
        <p:txBody>
          <a:bodyPr wrap="square" lIns="0" tIns="0" rIns="0" bIns="0" rtlCol="0"/>
          <a:lstStyle/>
          <a:p>
            <a:endParaRPr/>
          </a:p>
        </p:txBody>
      </p:sp>
      <p:sp>
        <p:nvSpPr>
          <p:cNvPr id="19" name="object 19"/>
          <p:cNvSpPr/>
          <p:nvPr/>
        </p:nvSpPr>
        <p:spPr>
          <a:xfrm>
            <a:off x="5375672" y="4223742"/>
            <a:ext cx="1017984" cy="1017984"/>
          </a:xfrm>
          <a:prstGeom prst="rect">
            <a:avLst/>
          </a:prstGeom>
          <a:blipFill>
            <a:blip r:embed="rId8" cstate="print"/>
            <a:stretch>
              <a:fillRect/>
            </a:stretch>
          </a:blipFill>
        </p:spPr>
        <p:txBody>
          <a:bodyPr wrap="square" lIns="0" tIns="0" rIns="0" bIns="0" rtlCol="0"/>
          <a:lstStyle/>
          <a:p>
            <a:endParaRPr/>
          </a:p>
        </p:txBody>
      </p:sp>
      <p:sp>
        <p:nvSpPr>
          <p:cNvPr id="20" name="object 20"/>
          <p:cNvSpPr/>
          <p:nvPr/>
        </p:nvSpPr>
        <p:spPr>
          <a:xfrm>
            <a:off x="5402000" y="4241092"/>
            <a:ext cx="963635" cy="955477"/>
          </a:xfrm>
          <a:prstGeom prst="rect">
            <a:avLst/>
          </a:prstGeom>
          <a:blipFill>
            <a:blip r:embed="rId12" cstate="print"/>
            <a:stretch>
              <a:fillRect/>
            </a:stretch>
          </a:blipFill>
        </p:spPr>
        <p:txBody>
          <a:bodyPr wrap="square" lIns="0" tIns="0" rIns="0" bIns="0" rtlCol="0"/>
          <a:lstStyle/>
          <a:p>
            <a:endParaRPr/>
          </a:p>
        </p:txBody>
      </p:sp>
      <p:sp>
        <p:nvSpPr>
          <p:cNvPr id="21" name="object 21"/>
          <p:cNvSpPr/>
          <p:nvPr/>
        </p:nvSpPr>
        <p:spPr>
          <a:xfrm>
            <a:off x="1839516" y="4223742"/>
            <a:ext cx="1017984" cy="1017984"/>
          </a:xfrm>
          <a:prstGeom prst="rect">
            <a:avLst/>
          </a:prstGeom>
          <a:blipFill>
            <a:blip r:embed="rId8" cstate="print"/>
            <a:stretch>
              <a:fillRect/>
            </a:stretch>
          </a:blipFill>
        </p:spPr>
        <p:txBody>
          <a:bodyPr wrap="square" lIns="0" tIns="0" rIns="0" bIns="0" rtlCol="0"/>
          <a:lstStyle/>
          <a:p>
            <a:endParaRPr/>
          </a:p>
        </p:txBody>
      </p:sp>
      <p:sp>
        <p:nvSpPr>
          <p:cNvPr id="22" name="object 22"/>
          <p:cNvSpPr/>
          <p:nvPr/>
        </p:nvSpPr>
        <p:spPr>
          <a:xfrm>
            <a:off x="1865844" y="4241092"/>
            <a:ext cx="963638" cy="955477"/>
          </a:xfrm>
          <a:prstGeom prst="rect">
            <a:avLst/>
          </a:prstGeom>
          <a:blipFill>
            <a:blip r:embed="rId13" cstate="print"/>
            <a:stretch>
              <a:fillRect/>
            </a:stretch>
          </a:blipFill>
        </p:spPr>
        <p:txBody>
          <a:bodyPr wrap="square" lIns="0" tIns="0" rIns="0" bIns="0" rtlCol="0"/>
          <a:lstStyle/>
          <a:p>
            <a:endParaRPr/>
          </a:p>
        </p:txBody>
      </p:sp>
      <p:sp>
        <p:nvSpPr>
          <p:cNvPr id="23" name="object 23"/>
          <p:cNvSpPr/>
          <p:nvPr/>
        </p:nvSpPr>
        <p:spPr>
          <a:xfrm>
            <a:off x="3598664" y="4223742"/>
            <a:ext cx="1017984" cy="1017984"/>
          </a:xfrm>
          <a:prstGeom prst="rect">
            <a:avLst/>
          </a:prstGeom>
          <a:blipFill>
            <a:blip r:embed="rId8" cstate="print"/>
            <a:stretch>
              <a:fillRect/>
            </a:stretch>
          </a:blipFill>
        </p:spPr>
        <p:txBody>
          <a:bodyPr wrap="square" lIns="0" tIns="0" rIns="0" bIns="0" rtlCol="0"/>
          <a:lstStyle/>
          <a:p>
            <a:endParaRPr/>
          </a:p>
        </p:txBody>
      </p:sp>
      <p:sp>
        <p:nvSpPr>
          <p:cNvPr id="24" name="object 24"/>
          <p:cNvSpPr/>
          <p:nvPr/>
        </p:nvSpPr>
        <p:spPr>
          <a:xfrm>
            <a:off x="3624992" y="4241092"/>
            <a:ext cx="963635" cy="955477"/>
          </a:xfrm>
          <a:prstGeom prst="rect">
            <a:avLst/>
          </a:prstGeom>
          <a:blipFill>
            <a:blip r:embed="rId14" cstate="print"/>
            <a:stretch>
              <a:fillRect/>
            </a:stretch>
          </a:blipFill>
        </p:spPr>
        <p:txBody>
          <a:bodyPr wrap="square" lIns="0" tIns="0" rIns="0" bIns="0" rtlCol="0"/>
          <a:lstStyle/>
          <a:p>
            <a:endParaRPr/>
          </a:p>
        </p:txBody>
      </p:sp>
      <p:sp>
        <p:nvSpPr>
          <p:cNvPr id="25" name="object 25"/>
          <p:cNvSpPr txBox="1"/>
          <p:nvPr/>
        </p:nvSpPr>
        <p:spPr>
          <a:xfrm>
            <a:off x="1124174" y="5774129"/>
            <a:ext cx="620167" cy="221010"/>
          </a:xfrm>
          <a:prstGeom prst="rect">
            <a:avLst/>
          </a:prstGeom>
        </p:spPr>
        <p:txBody>
          <a:bodyPr vert="horz" wrap="square" lIns="0" tIns="0" rIns="0" bIns="0" rtlCol="0">
            <a:spAutoFit/>
          </a:bodyPr>
          <a:lstStyle/>
          <a:p>
            <a:pPr marL="8929">
              <a:lnSpc>
                <a:spcPts val="1652"/>
              </a:lnSpc>
            </a:pPr>
            <a:r>
              <a:rPr sz="1600" spc="46" dirty="0">
                <a:latin typeface="Calibri"/>
                <a:cs typeface="Calibri"/>
              </a:rPr>
              <a:t>L</a:t>
            </a:r>
            <a:r>
              <a:rPr sz="1600" spc="39" dirty="0">
                <a:latin typeface="Calibri"/>
                <a:cs typeface="Calibri"/>
              </a:rPr>
              <a:t>a</a:t>
            </a:r>
            <a:r>
              <a:rPr sz="1600" spc="21" dirty="0">
                <a:latin typeface="Calibri"/>
                <a:cs typeface="Calibri"/>
              </a:rPr>
              <a:t>y</a:t>
            </a:r>
            <a:r>
              <a:rPr sz="1600" spc="-11" dirty="0">
                <a:latin typeface="Calibri"/>
                <a:cs typeface="Calibri"/>
              </a:rPr>
              <a:t>er</a:t>
            </a:r>
            <a:r>
              <a:rPr sz="1600" spc="-21" dirty="0">
                <a:latin typeface="Calibri"/>
                <a:cs typeface="Calibri"/>
              </a:rPr>
              <a:t> </a:t>
            </a:r>
            <a:r>
              <a:rPr sz="1600" spc="18" dirty="0">
                <a:latin typeface="Calibri"/>
                <a:cs typeface="Calibri"/>
              </a:rPr>
              <a:t>4</a:t>
            </a:r>
            <a:endParaRPr sz="1600">
              <a:latin typeface="Calibri"/>
              <a:cs typeface="Calibri"/>
            </a:endParaRPr>
          </a:p>
        </p:txBody>
      </p:sp>
      <p:sp>
        <p:nvSpPr>
          <p:cNvPr id="26" name="object 26"/>
          <p:cNvSpPr txBox="1"/>
          <p:nvPr/>
        </p:nvSpPr>
        <p:spPr>
          <a:xfrm>
            <a:off x="4482435" y="5774129"/>
            <a:ext cx="3697784" cy="887611"/>
          </a:xfrm>
          <a:prstGeom prst="rect">
            <a:avLst/>
          </a:prstGeom>
        </p:spPr>
        <p:txBody>
          <a:bodyPr vert="horz" wrap="square" lIns="0" tIns="0" rIns="0" bIns="0" rtlCol="0">
            <a:spAutoFit/>
          </a:bodyPr>
          <a:lstStyle/>
          <a:p>
            <a:pPr marL="191981">
              <a:lnSpc>
                <a:spcPts val="1652"/>
              </a:lnSpc>
            </a:pPr>
            <a:r>
              <a:rPr sz="1600" spc="46" dirty="0">
                <a:latin typeface="Calibri"/>
                <a:cs typeface="Calibri"/>
              </a:rPr>
              <a:t>L</a:t>
            </a:r>
            <a:r>
              <a:rPr sz="1600" spc="39" dirty="0">
                <a:latin typeface="Calibri"/>
                <a:cs typeface="Calibri"/>
              </a:rPr>
              <a:t>a</a:t>
            </a:r>
            <a:r>
              <a:rPr sz="1600" spc="21" dirty="0">
                <a:latin typeface="Calibri"/>
                <a:cs typeface="Calibri"/>
              </a:rPr>
              <a:t>y</a:t>
            </a:r>
            <a:r>
              <a:rPr sz="1600" spc="-11" dirty="0">
                <a:latin typeface="Calibri"/>
                <a:cs typeface="Calibri"/>
              </a:rPr>
              <a:t>er</a:t>
            </a:r>
            <a:r>
              <a:rPr sz="1600" spc="-21" dirty="0">
                <a:latin typeface="Calibri"/>
                <a:cs typeface="Calibri"/>
              </a:rPr>
              <a:t> </a:t>
            </a:r>
            <a:r>
              <a:rPr sz="1600" spc="18" dirty="0">
                <a:latin typeface="Calibri"/>
                <a:cs typeface="Calibri"/>
              </a:rPr>
              <a:t>5</a:t>
            </a:r>
            <a:endParaRPr sz="1600">
              <a:latin typeface="Calibri"/>
              <a:cs typeface="Calibri"/>
            </a:endParaRPr>
          </a:p>
          <a:p>
            <a:pPr marL="1431378" marR="3572" indent="-1422895">
              <a:lnSpc>
                <a:spcPct val="100600"/>
              </a:lnSpc>
              <a:spcBef>
                <a:spcPts val="278"/>
              </a:spcBef>
            </a:pPr>
            <a:r>
              <a:rPr sz="2000" spc="-25" dirty="0">
                <a:latin typeface="Arial"/>
                <a:cs typeface="Arial"/>
              </a:rPr>
              <a:t>Enti</a:t>
            </a:r>
            <a:r>
              <a:rPr sz="2000" spc="-60" dirty="0">
                <a:latin typeface="Arial"/>
                <a:cs typeface="Arial"/>
              </a:rPr>
              <a:t>r</a:t>
            </a:r>
            <a:r>
              <a:rPr sz="2000" dirty="0">
                <a:latin typeface="Arial"/>
                <a:cs typeface="Arial"/>
              </a:rPr>
              <a:t>e </a:t>
            </a:r>
            <a:r>
              <a:rPr sz="2000" spc="35" dirty="0">
                <a:latin typeface="Arial"/>
                <a:cs typeface="Arial"/>
              </a:rPr>
              <a:t>object</a:t>
            </a:r>
            <a:r>
              <a:rPr sz="2000" dirty="0">
                <a:latin typeface="Arial"/>
                <a:cs typeface="Arial"/>
              </a:rPr>
              <a:t> with </a:t>
            </a:r>
            <a:r>
              <a:rPr sz="2000" spc="25" dirty="0">
                <a:latin typeface="Arial"/>
                <a:cs typeface="Arial"/>
              </a:rPr>
              <a:t>pose</a:t>
            </a:r>
            <a:r>
              <a:rPr sz="2000" dirty="0">
                <a:latin typeface="Arial"/>
                <a:cs typeface="Arial"/>
              </a:rPr>
              <a:t> variation </a:t>
            </a:r>
            <a:r>
              <a:rPr sz="2000" spc="42" dirty="0">
                <a:latin typeface="Arial"/>
                <a:cs typeface="Arial"/>
              </a:rPr>
              <a:t>(dogs</a:t>
            </a:r>
            <a:r>
              <a:rPr sz="2000" dirty="0">
                <a:latin typeface="Arial"/>
                <a:cs typeface="Arial"/>
              </a:rPr>
              <a:t> )</a:t>
            </a:r>
            <a:endParaRPr sz="2000">
              <a:latin typeface="Arial"/>
              <a:cs typeface="Arial"/>
            </a:endParaRPr>
          </a:p>
        </p:txBody>
      </p:sp>
      <p:sp>
        <p:nvSpPr>
          <p:cNvPr id="27" name="object 27"/>
          <p:cNvSpPr txBox="1"/>
          <p:nvPr/>
        </p:nvSpPr>
        <p:spPr>
          <a:xfrm>
            <a:off x="1443511" y="6072188"/>
            <a:ext cx="2560141" cy="589359"/>
          </a:xfrm>
          <a:prstGeom prst="rect">
            <a:avLst/>
          </a:prstGeom>
        </p:spPr>
        <p:txBody>
          <a:bodyPr vert="horz" wrap="square" lIns="0" tIns="0" rIns="0" bIns="0" rtlCol="0">
            <a:spAutoFit/>
          </a:bodyPr>
          <a:lstStyle/>
          <a:p>
            <a:pPr marL="558086">
              <a:lnSpc>
                <a:spcPts val="2050"/>
              </a:lnSpc>
            </a:pPr>
            <a:r>
              <a:rPr sz="2000" spc="35" dirty="0">
                <a:latin typeface="Arial"/>
                <a:cs typeface="Arial"/>
              </a:rPr>
              <a:t>Object </a:t>
            </a:r>
            <a:r>
              <a:rPr sz="2000" spc="42" dirty="0">
                <a:latin typeface="Arial"/>
                <a:cs typeface="Arial"/>
              </a:rPr>
              <a:t>pa</a:t>
            </a:r>
            <a:r>
              <a:rPr sz="2000" spc="60" dirty="0">
                <a:latin typeface="Arial"/>
                <a:cs typeface="Arial"/>
              </a:rPr>
              <a:t>r</a:t>
            </a:r>
            <a:r>
              <a:rPr sz="2000" dirty="0">
                <a:latin typeface="Arial"/>
                <a:cs typeface="Arial"/>
              </a:rPr>
              <a:t>ts</a:t>
            </a:r>
            <a:endParaRPr sz="2000">
              <a:latin typeface="Arial"/>
              <a:cs typeface="Arial"/>
            </a:endParaRPr>
          </a:p>
          <a:p>
            <a:pPr marL="8929">
              <a:spcBef>
                <a:spcPts val="14"/>
              </a:spcBef>
            </a:pPr>
            <a:r>
              <a:rPr sz="2000" spc="53" dirty="0">
                <a:latin typeface="Arial"/>
                <a:cs typeface="Arial"/>
              </a:rPr>
              <a:t>(dog </a:t>
            </a:r>
            <a:r>
              <a:rPr sz="2000" spc="28" dirty="0">
                <a:latin typeface="Arial"/>
                <a:cs typeface="Arial"/>
              </a:rPr>
              <a:t>face &amp; </a:t>
            </a:r>
            <a:r>
              <a:rPr sz="2000" spc="39" dirty="0">
                <a:latin typeface="Arial"/>
                <a:cs typeface="Arial"/>
              </a:rPr>
              <a:t>bi</a:t>
            </a:r>
            <a:r>
              <a:rPr sz="2000" spc="-7" dirty="0">
                <a:latin typeface="Arial"/>
                <a:cs typeface="Arial"/>
              </a:rPr>
              <a:t>r</a:t>
            </a:r>
            <a:r>
              <a:rPr sz="2000" spc="109" dirty="0">
                <a:latin typeface="Arial"/>
                <a:cs typeface="Arial"/>
              </a:rPr>
              <a:t>d</a:t>
            </a:r>
            <a:r>
              <a:rPr sz="2000" dirty="0">
                <a:latin typeface="Arial"/>
                <a:cs typeface="Arial"/>
              </a:rPr>
              <a:t> </a:t>
            </a:r>
            <a:r>
              <a:rPr sz="2000" spc="21" dirty="0">
                <a:latin typeface="Arial"/>
                <a:cs typeface="Arial"/>
              </a:rPr>
              <a:t>legs)</a:t>
            </a:r>
            <a:endParaRPr sz="2000">
              <a:latin typeface="Arial"/>
              <a:cs typeface="Arial"/>
            </a:endParaRPr>
          </a:p>
        </p:txBody>
      </p:sp>
      <p:sp>
        <p:nvSpPr>
          <p:cNvPr id="28" name="Title 1"/>
          <p:cNvSpPr>
            <a:spLocks noGrp="1"/>
          </p:cNvSpPr>
          <p:nvPr>
            <p:ph type="title"/>
          </p:nvPr>
        </p:nvSpPr>
        <p:spPr>
          <a:xfrm>
            <a:off x="729114" y="502634"/>
            <a:ext cx="7024744" cy="1143000"/>
          </a:xfrm>
        </p:spPr>
        <p:txBody>
          <a:bodyPr/>
          <a:lstStyle/>
          <a:p>
            <a:r>
              <a:rPr lang="en-US" dirty="0" smtClean="0"/>
              <a:t>Feature visualization</a:t>
            </a:r>
            <a:endParaRPr lang="en-US" dirty="0"/>
          </a:p>
        </p:txBody>
      </p:sp>
    </p:spTree>
    <p:extLst>
      <p:ext uri="{BB962C8B-B14F-4D97-AF65-F5344CB8AC3E}">
        <p14:creationId xmlns:p14="http://schemas.microsoft.com/office/powerpoint/2010/main" val="1543940445"/>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 neural network</a:t>
            </a:r>
            <a:endParaRPr lang="en-US" dirty="0"/>
          </a:p>
        </p:txBody>
      </p:sp>
      <p:sp>
        <p:nvSpPr>
          <p:cNvPr id="3" name="Content Placeholder 2"/>
          <p:cNvSpPr>
            <a:spLocks noGrp="1"/>
          </p:cNvSpPr>
          <p:nvPr>
            <p:ph idx="1"/>
          </p:nvPr>
        </p:nvSpPr>
        <p:spPr/>
        <p:txBody>
          <a:bodyPr/>
          <a:lstStyle/>
          <a:p>
            <a:r>
              <a:rPr lang="en-US" dirty="0" smtClean="0"/>
              <a:t>Neuron activation function</a:t>
            </a:r>
          </a:p>
          <a:p>
            <a:pPr lvl="1"/>
            <a:r>
              <a:rPr lang="en-US" dirty="0" smtClean="0"/>
              <a:t>Non linear with or without saturation</a:t>
            </a:r>
          </a:p>
          <a:p>
            <a:r>
              <a:rPr lang="en-US" dirty="0" smtClean="0"/>
              <a:t>Architecture</a:t>
            </a:r>
          </a:p>
          <a:p>
            <a:pPr lvl="1"/>
            <a:r>
              <a:rPr lang="en-US" dirty="0" smtClean="0"/>
              <a:t>Feed-forward</a:t>
            </a:r>
          </a:p>
          <a:p>
            <a:pPr lvl="2"/>
            <a:r>
              <a:rPr lang="en-US" dirty="0" smtClean="0"/>
              <a:t>Convolution</a:t>
            </a:r>
          </a:p>
          <a:p>
            <a:pPr lvl="2"/>
            <a:r>
              <a:rPr lang="en-US" dirty="0" smtClean="0"/>
              <a:t>Fully connected </a:t>
            </a:r>
          </a:p>
          <a:p>
            <a:pPr lvl="2"/>
            <a:r>
              <a:rPr lang="en-US" dirty="0" smtClean="0"/>
              <a:t>Pooling</a:t>
            </a:r>
          </a:p>
          <a:p>
            <a:pPr lvl="1"/>
            <a:r>
              <a:rPr lang="en-US" dirty="0" smtClean="0"/>
              <a:t>Recurrent</a:t>
            </a:r>
          </a:p>
          <a:p>
            <a:pPr lvl="1"/>
            <a:r>
              <a:rPr lang="en-US" dirty="0" smtClean="0"/>
              <a:t>(Recursive)</a:t>
            </a:r>
          </a:p>
          <a:p>
            <a:r>
              <a:rPr lang="en-US" dirty="0" smtClean="0"/>
              <a:t>Loss function</a:t>
            </a:r>
          </a:p>
          <a:p>
            <a:pPr lvl="1"/>
            <a:r>
              <a:rPr lang="en-US" dirty="0" smtClean="0"/>
              <a:t>What is that you are minimizing (loss) in order to learn something (score)</a:t>
            </a:r>
            <a:endParaRPr lang="en-US" dirty="0"/>
          </a:p>
        </p:txBody>
      </p:sp>
    </p:spTree>
    <p:extLst>
      <p:ext uri="{BB962C8B-B14F-4D97-AF65-F5344CB8AC3E}">
        <p14:creationId xmlns:p14="http://schemas.microsoft.com/office/powerpoint/2010/main" val="1740705147"/>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Convolution</a:t>
            </a:r>
            <a:endParaRPr lang="en-US" dirty="0"/>
          </a:p>
        </p:txBody>
      </p:sp>
      <p:pic>
        <p:nvPicPr>
          <p:cNvPr id="4" name="Picture 3"/>
          <p:cNvPicPr>
            <a:picLocks noChangeAspect="1"/>
          </p:cNvPicPr>
          <p:nvPr/>
        </p:nvPicPr>
        <p:blipFill>
          <a:blip r:embed="rId2"/>
          <a:stretch>
            <a:fillRect/>
          </a:stretch>
        </p:blipFill>
        <p:spPr>
          <a:xfrm>
            <a:off x="457200" y="1816100"/>
            <a:ext cx="2421467" cy="1816100"/>
          </a:xfrm>
          <a:prstGeom prst="rect">
            <a:avLst/>
          </a:prstGeom>
        </p:spPr>
      </p:pic>
      <p:sp>
        <p:nvSpPr>
          <p:cNvPr id="5" name="Rectangle 4"/>
          <p:cNvSpPr/>
          <p:nvPr/>
        </p:nvSpPr>
        <p:spPr>
          <a:xfrm>
            <a:off x="4216400" y="1680508"/>
            <a:ext cx="4572000" cy="2144176"/>
          </a:xfrm>
          <a:prstGeom prst="rect">
            <a:avLst/>
          </a:prstGeom>
        </p:spPr>
        <p:txBody>
          <a:bodyPr>
            <a:spAutoFit/>
          </a:bodyPr>
          <a:lstStyle/>
          <a:p>
            <a:r>
              <a:rPr lang="en-US" sz="2000" baseline="30000" dirty="0" smtClean="0"/>
              <a:t>the input can </a:t>
            </a:r>
            <a:r>
              <a:rPr lang="en-US" sz="2000" baseline="30000" dirty="0"/>
              <a:t>be represented by a continuum of time-shifted impulse functions, combined "</a:t>
            </a:r>
            <a:r>
              <a:rPr lang="en-US" sz="2000" baseline="30000" dirty="0" smtClean="0"/>
              <a:t>linearly”.</a:t>
            </a:r>
          </a:p>
          <a:p>
            <a:endParaRPr lang="en-US" sz="2000" baseline="30000" dirty="0" smtClean="0"/>
          </a:p>
          <a:p>
            <a:r>
              <a:rPr lang="en-US" sz="2000" baseline="30000" dirty="0" smtClean="0"/>
              <a:t>the </a:t>
            </a:r>
            <a:r>
              <a:rPr lang="en-US" sz="2000" baseline="30000" dirty="0"/>
              <a:t>system's linearity property allows the system's response to be represented by the corresponding continuum of impulse responses, combined in the same way.  </a:t>
            </a:r>
            <a:endParaRPr lang="en-US" sz="2000" baseline="30000" dirty="0" smtClean="0"/>
          </a:p>
          <a:p>
            <a:endParaRPr lang="en-US" sz="2000" baseline="30000" dirty="0" smtClean="0"/>
          </a:p>
          <a:p>
            <a:r>
              <a:rPr lang="en-US" sz="2000" baseline="30000" dirty="0" smtClean="0"/>
              <a:t>and </a:t>
            </a:r>
            <a:r>
              <a:rPr lang="en-US" sz="2000" baseline="30000" dirty="0"/>
              <a:t>the time-invariance property allows that combination to be represented by the convolution integral.</a:t>
            </a:r>
            <a:endParaRPr lang="en-US" sz="2000" dirty="0"/>
          </a:p>
        </p:txBody>
      </p:sp>
      <p:sp>
        <p:nvSpPr>
          <p:cNvPr id="6" name="TextBox 5"/>
          <p:cNvSpPr txBox="1"/>
          <p:nvPr/>
        </p:nvSpPr>
        <p:spPr>
          <a:xfrm>
            <a:off x="228600" y="3632200"/>
            <a:ext cx="3760164" cy="1754327"/>
          </a:xfrm>
          <a:prstGeom prst="rect">
            <a:avLst/>
          </a:prstGeom>
          <a:noFill/>
        </p:spPr>
        <p:txBody>
          <a:bodyPr wrap="none" rtlCol="0">
            <a:spAutoFit/>
          </a:bodyPr>
          <a:lstStyle/>
          <a:p>
            <a:r>
              <a:rPr lang="en-US" sz="1200" dirty="0" err="1" smtClean="0"/>
              <a:t>Stationarity</a:t>
            </a:r>
            <a:endParaRPr lang="en-US" sz="1200" dirty="0"/>
          </a:p>
          <a:p>
            <a:pPr lvl="1"/>
            <a:r>
              <a:rPr lang="en-US" sz="1200" dirty="0"/>
              <a:t>P(</a:t>
            </a:r>
            <a:r>
              <a:rPr lang="en-US" sz="1200" dirty="0" err="1"/>
              <a:t>x_i</a:t>
            </a:r>
            <a:r>
              <a:rPr lang="en-US" sz="1200" dirty="0"/>
              <a:t>| x_i+1,x_i+2…) = P(</a:t>
            </a:r>
            <a:r>
              <a:rPr lang="en-US" sz="1200" dirty="0" err="1"/>
              <a:t>x_j</a:t>
            </a:r>
            <a:r>
              <a:rPr lang="en-US" sz="1200" dirty="0"/>
              <a:t> |x_j+1, x_j+2….)</a:t>
            </a:r>
          </a:p>
          <a:p>
            <a:pPr lvl="1"/>
            <a:r>
              <a:rPr lang="en-US" sz="1200" dirty="0"/>
              <a:t>Does not imply the properties do not change</a:t>
            </a:r>
            <a:r>
              <a:rPr lang="en-US" sz="1200" dirty="0" smtClean="0"/>
              <a:t>,</a:t>
            </a:r>
          </a:p>
          <a:p>
            <a:pPr lvl="1"/>
            <a:r>
              <a:rPr lang="en-US" sz="1200" dirty="0" smtClean="0"/>
              <a:t> </a:t>
            </a:r>
            <a:r>
              <a:rPr lang="en-US" sz="1200" dirty="0"/>
              <a:t>implies that the probability of </a:t>
            </a:r>
            <a:r>
              <a:rPr lang="en-US" sz="1200" dirty="0" smtClean="0"/>
              <a:t>finding</a:t>
            </a:r>
          </a:p>
          <a:p>
            <a:pPr lvl="1"/>
            <a:r>
              <a:rPr lang="en-US" sz="1200" dirty="0" smtClean="0"/>
              <a:t> </a:t>
            </a:r>
            <a:r>
              <a:rPr lang="en-US" sz="1200" dirty="0"/>
              <a:t>a feature is the same at every location</a:t>
            </a:r>
          </a:p>
          <a:p>
            <a:endParaRPr lang="en-US" sz="1200" dirty="0" smtClean="0"/>
          </a:p>
          <a:p>
            <a:r>
              <a:rPr lang="en-US" sz="1200" dirty="0" smtClean="0"/>
              <a:t>Composition</a:t>
            </a:r>
          </a:p>
          <a:p>
            <a:r>
              <a:rPr lang="en-US" sz="1200" dirty="0" smtClean="0"/>
              <a:t>Each </a:t>
            </a:r>
            <a:r>
              <a:rPr lang="en-US" sz="1200" dirty="0"/>
              <a:t>filter </a:t>
            </a:r>
            <a:r>
              <a:rPr lang="en-US" sz="1200" i="1" dirty="0"/>
              <a:t>composes</a:t>
            </a:r>
            <a:r>
              <a:rPr lang="en-US" sz="1200" dirty="0"/>
              <a:t> a local patch </a:t>
            </a:r>
            <a:r>
              <a:rPr lang="en-US" sz="1200" dirty="0" smtClean="0"/>
              <a:t>of</a:t>
            </a:r>
          </a:p>
          <a:p>
            <a:r>
              <a:rPr lang="en-US" sz="1200" dirty="0" smtClean="0"/>
              <a:t> </a:t>
            </a:r>
            <a:r>
              <a:rPr lang="en-US" sz="1200" dirty="0"/>
              <a:t>lower-level features into higher-level representation.</a:t>
            </a:r>
            <a:endParaRPr lang="en-US" sz="1200" dirty="0"/>
          </a:p>
        </p:txBody>
      </p:sp>
      <p:sp>
        <p:nvSpPr>
          <p:cNvPr id="7" name="Rectangle 6"/>
          <p:cNvSpPr/>
          <p:nvPr/>
        </p:nvSpPr>
        <p:spPr>
          <a:xfrm>
            <a:off x="101600" y="5580726"/>
            <a:ext cx="6680200" cy="954107"/>
          </a:xfrm>
          <a:prstGeom prst="rect">
            <a:avLst/>
          </a:prstGeom>
        </p:spPr>
        <p:txBody>
          <a:bodyPr wrap="square">
            <a:spAutoFit/>
          </a:bodyPr>
          <a:lstStyle/>
          <a:p>
            <a:r>
              <a:rPr lang="en-US" sz="1400" dirty="0"/>
              <a:t>Instead of image pixels, the input to most NLP tasks are sentences or documents represented as a matrix. Each row of the matrix corresponds to one token, typically a word, but it could be a character. That is, each row is vector that represents a word. </a:t>
            </a:r>
          </a:p>
        </p:txBody>
      </p:sp>
    </p:spTree>
    <p:extLst>
      <p:ext uri="{BB962C8B-B14F-4D97-AF65-F5344CB8AC3E}">
        <p14:creationId xmlns:p14="http://schemas.microsoft.com/office/powerpoint/2010/main" val="3819078308"/>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Understanding Convolution networks for NLP</a:t>
            </a:r>
          </a:p>
        </p:txBody>
      </p:sp>
      <p:pic>
        <p:nvPicPr>
          <p:cNvPr id="4" name="Content Placeholder 3"/>
          <p:cNvPicPr>
            <a:picLocks noGrp="1" noChangeAspect="1"/>
          </p:cNvPicPr>
          <p:nvPr>
            <p:ph idx="1"/>
          </p:nvPr>
        </p:nvPicPr>
        <p:blipFill>
          <a:blip r:embed="rId2"/>
          <a:srcRect l="-27194" r="-27194"/>
          <a:stretch>
            <a:fillRect/>
          </a:stretch>
        </p:blipFill>
        <p:spPr>
          <a:prstGeom prst="rect">
            <a:avLst/>
          </a:prstGeom>
        </p:spPr>
      </p:pic>
      <p:sp>
        <p:nvSpPr>
          <p:cNvPr id="5" name="Rectangle 4"/>
          <p:cNvSpPr/>
          <p:nvPr/>
        </p:nvSpPr>
        <p:spPr>
          <a:xfrm>
            <a:off x="266700" y="1600200"/>
            <a:ext cx="1892300" cy="3754874"/>
          </a:xfrm>
          <a:prstGeom prst="rect">
            <a:avLst/>
          </a:prstGeom>
        </p:spPr>
        <p:txBody>
          <a:bodyPr wrap="square">
            <a:spAutoFit/>
          </a:bodyPr>
          <a:lstStyle/>
          <a:p>
            <a:r>
              <a:rPr lang="en-US" sz="1400" dirty="0"/>
              <a:t>In </a:t>
            </a:r>
            <a:r>
              <a:rPr lang="en-US" sz="1400" dirty="0" smtClean="0"/>
              <a:t>vision</a:t>
            </a:r>
            <a:r>
              <a:rPr lang="en-US" sz="1400" dirty="0"/>
              <a:t>, our filters slide over local patches of an image, but in NLP we typically use filters that slide over full rows of the matrix (words). Thus, the “width” of our filters is usually the same as the width of the input matrix. The height, or region size, may vary, but sliding windows over 2-5 words at a time is typical. </a:t>
            </a:r>
          </a:p>
        </p:txBody>
      </p:sp>
    </p:spTree>
    <p:extLst>
      <p:ext uri="{BB962C8B-B14F-4D97-AF65-F5344CB8AC3E}">
        <p14:creationId xmlns:p14="http://schemas.microsoft.com/office/powerpoint/2010/main" val="12531980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Convolutional Neural Networks for Sentence Classification</a:t>
            </a:r>
          </a:p>
        </p:txBody>
      </p:sp>
      <p:pic>
        <p:nvPicPr>
          <p:cNvPr id="3" name="Picture 2"/>
          <p:cNvPicPr>
            <a:picLocks noChangeAspect="1"/>
          </p:cNvPicPr>
          <p:nvPr/>
        </p:nvPicPr>
        <p:blipFill>
          <a:blip r:embed="rId2"/>
          <a:stretch>
            <a:fillRect/>
          </a:stretch>
        </p:blipFill>
        <p:spPr>
          <a:xfrm>
            <a:off x="12700" y="1574800"/>
            <a:ext cx="7696200" cy="3105625"/>
          </a:xfrm>
          <a:prstGeom prst="rect">
            <a:avLst/>
          </a:prstGeom>
        </p:spPr>
      </p:pic>
      <p:sp>
        <p:nvSpPr>
          <p:cNvPr id="5" name="Rectangle 4"/>
          <p:cNvSpPr/>
          <p:nvPr/>
        </p:nvSpPr>
        <p:spPr>
          <a:xfrm>
            <a:off x="317500" y="4464546"/>
            <a:ext cx="8369300" cy="2031325"/>
          </a:xfrm>
          <a:prstGeom prst="rect">
            <a:avLst/>
          </a:prstGeom>
        </p:spPr>
        <p:txBody>
          <a:bodyPr wrap="square">
            <a:spAutoFit/>
          </a:bodyPr>
          <a:lstStyle/>
          <a:p>
            <a:r>
              <a:rPr lang="en-US" dirty="0" smtClean="0"/>
              <a:t>The </a:t>
            </a:r>
            <a:r>
              <a:rPr lang="en-US" dirty="0"/>
              <a:t>CNN architecture achieves very good performance across datasets, and new state-of-the-art on a few. </a:t>
            </a:r>
            <a:endParaRPr lang="en-US" dirty="0" smtClean="0"/>
          </a:p>
          <a:p>
            <a:r>
              <a:rPr lang="en-US" dirty="0" smtClean="0"/>
              <a:t>The </a:t>
            </a:r>
            <a:r>
              <a:rPr lang="en-US" dirty="0"/>
              <a:t>network used in this paper is quite simple, and that’s what makes it powerful</a:t>
            </a:r>
            <a:r>
              <a:rPr lang="en-US" dirty="0" smtClean="0"/>
              <a:t>.</a:t>
            </a:r>
          </a:p>
          <a:p>
            <a:r>
              <a:rPr lang="en-US" dirty="0" smtClean="0"/>
              <a:t>The </a:t>
            </a:r>
            <a:r>
              <a:rPr lang="en-US" dirty="0"/>
              <a:t>paper also experiments with two different channels in the form of static and dynamic word </a:t>
            </a:r>
            <a:r>
              <a:rPr lang="en-US" dirty="0" err="1"/>
              <a:t>embeddings</a:t>
            </a:r>
            <a:r>
              <a:rPr lang="en-US" dirty="0"/>
              <a:t>, where one channel is adjusted during training and the other isn’t</a:t>
            </a:r>
            <a:r>
              <a:rPr lang="en-US" dirty="0" smtClean="0"/>
              <a:t>.</a:t>
            </a:r>
            <a:endParaRPr lang="en-US" dirty="0"/>
          </a:p>
        </p:txBody>
      </p:sp>
      <p:sp>
        <p:nvSpPr>
          <p:cNvPr id="6" name="Rectangle 5"/>
          <p:cNvSpPr/>
          <p:nvPr/>
        </p:nvSpPr>
        <p:spPr>
          <a:xfrm>
            <a:off x="4114800" y="1583035"/>
            <a:ext cx="4572000" cy="400110"/>
          </a:xfrm>
          <a:prstGeom prst="rect">
            <a:avLst/>
          </a:prstGeom>
        </p:spPr>
        <p:txBody>
          <a:bodyPr>
            <a:spAutoFit/>
          </a:bodyPr>
          <a:lstStyle/>
          <a:p>
            <a:r>
              <a:rPr lang="en-US" sz="1000" dirty="0"/>
              <a:t>http://</a:t>
            </a:r>
            <a:r>
              <a:rPr lang="en-US" sz="1000" dirty="0" err="1"/>
              <a:t>www.wildml.com</a:t>
            </a:r>
            <a:r>
              <a:rPr lang="en-US" sz="1000" dirty="0"/>
              <a:t>/2015/11/understanding-convolutional-neural-networks-for-</a:t>
            </a:r>
            <a:r>
              <a:rPr lang="en-US" sz="1000" dirty="0" err="1"/>
              <a:t>nlp</a:t>
            </a:r>
            <a:r>
              <a:rPr lang="en-US" sz="1000" dirty="0"/>
              <a:t>/</a:t>
            </a:r>
          </a:p>
        </p:txBody>
      </p:sp>
    </p:spTree>
    <p:extLst>
      <p:ext uri="{BB962C8B-B14F-4D97-AF65-F5344CB8AC3E}">
        <p14:creationId xmlns:p14="http://schemas.microsoft.com/office/powerpoint/2010/main" val="4162603918"/>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2700" dirty="0"/>
              <a:t>Evaluation of Pooling Operations in Convolutional Architectures for Object Recognition </a:t>
            </a:r>
            <a:r>
              <a:rPr lang="en-US" dirty="0"/>
              <a:t/>
            </a:r>
            <a:br>
              <a:rPr lang="en-US" dirty="0"/>
            </a:br>
            <a:endParaRPr lang="en-US" dirty="0"/>
          </a:p>
        </p:txBody>
      </p:sp>
      <p:pic>
        <p:nvPicPr>
          <p:cNvPr id="5" name="Picture 4"/>
          <p:cNvPicPr>
            <a:picLocks noChangeAspect="1"/>
          </p:cNvPicPr>
          <p:nvPr/>
        </p:nvPicPr>
        <p:blipFill>
          <a:blip r:embed="rId2"/>
          <a:stretch>
            <a:fillRect/>
          </a:stretch>
        </p:blipFill>
        <p:spPr>
          <a:xfrm>
            <a:off x="-25400" y="2336800"/>
            <a:ext cx="4432300" cy="279400"/>
          </a:xfrm>
          <a:prstGeom prst="rect">
            <a:avLst/>
          </a:prstGeom>
        </p:spPr>
      </p:pic>
      <p:pic>
        <p:nvPicPr>
          <p:cNvPr id="7" name="Picture 6"/>
          <p:cNvPicPr>
            <a:picLocks noChangeAspect="1"/>
          </p:cNvPicPr>
          <p:nvPr/>
        </p:nvPicPr>
        <p:blipFill>
          <a:blip r:embed="rId3"/>
          <a:stretch>
            <a:fillRect/>
          </a:stretch>
        </p:blipFill>
        <p:spPr>
          <a:xfrm>
            <a:off x="0" y="1625600"/>
            <a:ext cx="4406900" cy="368300"/>
          </a:xfrm>
          <a:prstGeom prst="rect">
            <a:avLst/>
          </a:prstGeom>
        </p:spPr>
      </p:pic>
      <p:sp>
        <p:nvSpPr>
          <p:cNvPr id="8" name="Rectangle 7"/>
          <p:cNvSpPr/>
          <p:nvPr/>
        </p:nvSpPr>
        <p:spPr>
          <a:xfrm>
            <a:off x="4572000" y="1587837"/>
            <a:ext cx="4572000" cy="2031325"/>
          </a:xfrm>
          <a:prstGeom prst="rect">
            <a:avLst/>
          </a:prstGeom>
        </p:spPr>
        <p:txBody>
          <a:bodyPr>
            <a:spAutoFit/>
          </a:bodyPr>
          <a:lstStyle/>
          <a:p>
            <a:r>
              <a:rPr lang="en-US" dirty="0"/>
              <a:t>Pooling provides a fixed size output matrix, which typically is required for classification. For example, if you have 1,000 filters and you apply max pooling to each, you will get a 1000-dimensional output, regardless of the size of your filters, or the size of your input. </a:t>
            </a:r>
          </a:p>
        </p:txBody>
      </p:sp>
      <p:sp>
        <p:nvSpPr>
          <p:cNvPr id="9" name="Rectangle 8"/>
          <p:cNvSpPr/>
          <p:nvPr/>
        </p:nvSpPr>
        <p:spPr>
          <a:xfrm>
            <a:off x="4572000" y="3822700"/>
            <a:ext cx="4445000" cy="2893100"/>
          </a:xfrm>
          <a:prstGeom prst="rect">
            <a:avLst/>
          </a:prstGeom>
        </p:spPr>
        <p:txBody>
          <a:bodyPr wrap="square">
            <a:spAutoFit/>
          </a:bodyPr>
          <a:lstStyle/>
          <a:p>
            <a:r>
              <a:rPr lang="en-US" sz="1400" dirty="0"/>
              <a:t>Pooling also reduces the output dimensionality but (hopefully) keeps the most salient information.</a:t>
            </a:r>
          </a:p>
          <a:p>
            <a:pPr lvl="1"/>
            <a:r>
              <a:rPr lang="en-US" sz="1400" dirty="0"/>
              <a:t>if the sentence contains a negation like “not amazing” for example. </a:t>
            </a:r>
          </a:p>
          <a:p>
            <a:pPr lvl="1"/>
            <a:r>
              <a:rPr lang="en-US" sz="1400" dirty="0"/>
              <a:t>this phrase occurs somewhere in the sentence, the result of applying the filter to that region will yield a large value, but a small value in other regions. </a:t>
            </a:r>
          </a:p>
          <a:p>
            <a:pPr lvl="1"/>
            <a:r>
              <a:rPr lang="en-US" sz="1400" dirty="0"/>
              <a:t>By performing the max operation you  are keeping information about whether or not the feature appeared in the sentence, but you are losing information about where exactly it appeared. </a:t>
            </a:r>
          </a:p>
        </p:txBody>
      </p:sp>
      <p:sp>
        <p:nvSpPr>
          <p:cNvPr id="10" name="Rectangle 9"/>
          <p:cNvSpPr/>
          <p:nvPr/>
        </p:nvSpPr>
        <p:spPr>
          <a:xfrm>
            <a:off x="203200" y="4078238"/>
            <a:ext cx="4572000" cy="2308324"/>
          </a:xfrm>
          <a:prstGeom prst="rect">
            <a:avLst/>
          </a:prstGeom>
        </p:spPr>
        <p:txBody>
          <a:bodyPr>
            <a:spAutoFit/>
          </a:bodyPr>
          <a:lstStyle/>
          <a:p>
            <a:r>
              <a:rPr lang="en-US" dirty="0"/>
              <a:t>In imagine recognition, pooling also provides basic invariance to translating (shifting) and rotation. When you are pooling over a region, the output will stay approximately the same even if you shift/rotate the image by a few pixels, because the max operations will pick out the same value regardless.</a:t>
            </a:r>
            <a:endParaRPr lang="en-US" dirty="0"/>
          </a:p>
        </p:txBody>
      </p:sp>
      <p:sp>
        <p:nvSpPr>
          <p:cNvPr id="11" name="Rectangle 10"/>
          <p:cNvSpPr/>
          <p:nvPr/>
        </p:nvSpPr>
        <p:spPr>
          <a:xfrm>
            <a:off x="101600" y="2603500"/>
            <a:ext cx="4572000" cy="646331"/>
          </a:xfrm>
          <a:prstGeom prst="rect">
            <a:avLst/>
          </a:prstGeom>
        </p:spPr>
        <p:txBody>
          <a:bodyPr>
            <a:spAutoFit/>
          </a:bodyPr>
          <a:lstStyle/>
          <a:p>
            <a:r>
              <a:rPr lang="en-US" baseline="30000" dirty="0"/>
              <a:t>S</a:t>
            </a:r>
            <a:r>
              <a:rPr lang="en-US" baseline="30000" dirty="0" smtClean="0"/>
              <a:t>hown </a:t>
            </a:r>
            <a:r>
              <a:rPr lang="en-US" baseline="30000" dirty="0"/>
              <a:t>that a max pooling operation is vastly superior for capturing invariances in image-like data, compared to a subsampling operation.</a:t>
            </a:r>
            <a:endParaRPr lang="en-US" dirty="0"/>
          </a:p>
        </p:txBody>
      </p:sp>
    </p:spTree>
    <p:extLst>
      <p:ext uri="{BB962C8B-B14F-4D97-AF65-F5344CB8AC3E}">
        <p14:creationId xmlns:p14="http://schemas.microsoft.com/office/powerpoint/2010/main" val="2995296294"/>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Spatial Transformer Network</a:t>
            </a:r>
            <a:endParaRPr lang="en-US" dirty="0"/>
          </a:p>
        </p:txBody>
      </p:sp>
      <p:sp>
        <p:nvSpPr>
          <p:cNvPr id="3" name="Content Placeholder 2"/>
          <p:cNvSpPr>
            <a:spLocks noGrp="1"/>
          </p:cNvSpPr>
          <p:nvPr>
            <p:ph idx="1"/>
          </p:nvPr>
        </p:nvSpPr>
        <p:spPr/>
        <p:txBody>
          <a:bodyPr>
            <a:normAutofit/>
          </a:bodyPr>
          <a:lstStyle/>
          <a:p>
            <a:r>
              <a:rPr lang="en-US" baseline="30000" dirty="0"/>
              <a:t>A desirable property of a system which is able to reason about images is to disentangle object pose and part deformation from texture and shape. The introduction of local max-pooling layers in CNNs has helped to satisfy this property by allowing a network to be somewhat spatially invariant to the position of features. </a:t>
            </a:r>
            <a:endParaRPr lang="en-US" baseline="30000" dirty="0" smtClean="0"/>
          </a:p>
          <a:p>
            <a:r>
              <a:rPr lang="en-US" baseline="30000" dirty="0"/>
              <a:t>However, due to the typically small spatial support for max-pooling (e.g. 2 ⇥ 2 pixels) this spatial invariance is only </a:t>
            </a:r>
            <a:r>
              <a:rPr lang="en-US" baseline="30000" dirty="0" err="1"/>
              <a:t>realised</a:t>
            </a:r>
            <a:r>
              <a:rPr lang="en-US" baseline="30000" dirty="0"/>
              <a:t> over a deep hierarchy of max-pooling and convolutions, and the intermediate feature maps (convolutional layer activations) in a CNN are not actually invariant to large transformations of the input </a:t>
            </a:r>
            <a:r>
              <a:rPr lang="en-US" baseline="30000" dirty="0" smtClean="0"/>
              <a:t>data</a:t>
            </a:r>
          </a:p>
          <a:p>
            <a:r>
              <a:rPr lang="en-US" baseline="30000" dirty="0"/>
              <a:t>Unlike pooling layers, where the receptive fields are fixed and local, the </a:t>
            </a:r>
            <a:r>
              <a:rPr lang="en-US" b="1" baseline="30000" dirty="0"/>
              <a:t>spatial transformer module</a:t>
            </a:r>
            <a:r>
              <a:rPr lang="en-US" baseline="30000" dirty="0"/>
              <a:t> is a dynamic mechanism that can actively spatially transform an image (or a feature map) by producing an appropriate transformation for each input sample. </a:t>
            </a:r>
            <a:endParaRPr lang="en-US" baseline="30000" dirty="0" smtClean="0"/>
          </a:p>
          <a:p>
            <a:r>
              <a:rPr lang="en-US" baseline="30000" dirty="0" smtClean="0"/>
              <a:t>The </a:t>
            </a:r>
            <a:r>
              <a:rPr lang="en-US" baseline="30000" dirty="0"/>
              <a:t>transformation is then performed on the entire feature map (non-locally) and can include scaling, cropping, rotations, as well as non-rigid deformations. This allows networks which include spatial transformers to not only select regions of an image that are most relevant (</a:t>
            </a:r>
            <a:r>
              <a:rPr lang="en-US" baseline="30000" dirty="0" smtClean="0"/>
              <a:t>attention</a:t>
            </a:r>
            <a:r>
              <a:rPr lang="en-US" baseline="30000" dirty="0"/>
              <a:t>), but also to transform those regions to a canonical, expected pose to simplify recognition in the following layers.</a:t>
            </a:r>
            <a:endParaRPr lang="en-US" dirty="0"/>
          </a:p>
        </p:txBody>
      </p:sp>
    </p:spTree>
    <p:extLst>
      <p:ext uri="{BB962C8B-B14F-4D97-AF65-F5344CB8AC3E}">
        <p14:creationId xmlns:p14="http://schemas.microsoft.com/office/powerpoint/2010/main" val="1464294943"/>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rcRect t="-25162" b="-25162"/>
          <a:stretch>
            <a:fillRect/>
          </a:stretch>
        </p:blipFill>
        <p:spPr/>
      </p:pic>
    </p:spTree>
    <p:extLst>
      <p:ext uri="{BB962C8B-B14F-4D97-AF65-F5344CB8AC3E}">
        <p14:creationId xmlns:p14="http://schemas.microsoft.com/office/powerpoint/2010/main" val="2292351220"/>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Converting FC layers to CONV layers</a:t>
            </a:r>
            <a:br>
              <a:rPr lang="en-US" dirty="0"/>
            </a:b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It </a:t>
            </a:r>
            <a:r>
              <a:rPr lang="en-US" dirty="0"/>
              <a:t>is worth noting that the only difference between FC and CONV layers is that the neurons in the CONV layer are connected only to a local region in </a:t>
            </a:r>
            <a:r>
              <a:rPr lang="en-US" dirty="0" smtClean="0"/>
              <a:t>the input, and that many of the neurons in a CONV volume share parameters. However, the neurons in both layers still compute dot products, so their functional form is identical.</a:t>
            </a:r>
            <a:endParaRPr lang="en-US" dirty="0"/>
          </a:p>
          <a:p>
            <a:r>
              <a:rPr lang="en-US" dirty="0"/>
              <a:t>For any CONV layer there is an FC layer that implements the same forward function. The weight matrix would be a large matrix that is mostly zero except for at certain blocks (due to local connectivity) where the weights in many of the blocks are equal (due to parameter sharing).</a:t>
            </a:r>
          </a:p>
          <a:p>
            <a:r>
              <a:rPr lang="en-US" dirty="0"/>
              <a:t>Conversely, any FC layer can be converted to a CONV layer. For example, an FC layer </a:t>
            </a:r>
            <a:r>
              <a:rPr lang="en-US" dirty="0" smtClean="0"/>
              <a:t>with K=4086, looking at input size of 7x7x512 can be equivalently expressed as a CONV layer with F= 7, P=0, S = 1, K = 4096</a:t>
            </a:r>
            <a:r>
              <a:rPr lang="en-US" baseline="30000" dirty="0"/>
              <a:t>.</a:t>
            </a:r>
            <a:r>
              <a:rPr lang="en-US" dirty="0" smtClean="0"/>
              <a:t> </a:t>
            </a:r>
            <a:r>
              <a:rPr lang="en-US" dirty="0"/>
              <a:t>In other words, we are setting the filter size to be exactly the size of the input </a:t>
            </a:r>
            <a:r>
              <a:rPr lang="en-US" dirty="0" smtClean="0"/>
              <a:t>volume.</a:t>
            </a:r>
          </a:p>
          <a:p>
            <a:r>
              <a:rPr lang="en-US" dirty="0" err="1" smtClean="0"/>
              <a:t>Netsurgery.pynb</a:t>
            </a:r>
            <a:r>
              <a:rPr lang="en-US" dirty="0" smtClean="0"/>
              <a:t> on </a:t>
            </a:r>
            <a:r>
              <a:rPr lang="en-US" dirty="0" err="1" smtClean="0"/>
              <a:t>caffenet</a:t>
            </a:r>
            <a:endParaRPr lang="en-US" dirty="0"/>
          </a:p>
          <a:p>
            <a:endParaRPr lang="en-US" baseline="30000" dirty="0" smtClean="0"/>
          </a:p>
          <a:p>
            <a:endParaRPr lang="en-US" baseline="30000" dirty="0"/>
          </a:p>
          <a:p>
            <a:endParaRPr lang="en-US" dirty="0"/>
          </a:p>
        </p:txBody>
      </p:sp>
    </p:spTree>
    <p:extLst>
      <p:ext uri="{BB962C8B-B14F-4D97-AF65-F5344CB8AC3E}">
        <p14:creationId xmlns:p14="http://schemas.microsoft.com/office/powerpoint/2010/main" val="10397344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Feedforward</a:t>
            </a:r>
            <a:r>
              <a:rPr lang="en-US" dirty="0" smtClean="0"/>
              <a:t> ANN</a:t>
            </a:r>
            <a:endParaRPr lang="en-US"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a:ext>
            </a:extLst>
          </a:blip>
          <a:srcRect t="-8606" b="-8606"/>
          <a:stretch>
            <a:fillRect/>
          </a:stretch>
        </p:blipFill>
        <p:spPr/>
      </p:pic>
    </p:spTree>
    <p:extLst>
      <p:ext uri="{BB962C8B-B14F-4D97-AF65-F5344CB8AC3E}">
        <p14:creationId xmlns:p14="http://schemas.microsoft.com/office/powerpoint/2010/main" val="2103944498"/>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Recurrent ANN</a:t>
            </a:r>
            <a:endParaRPr lang="en-US" dirty="0"/>
          </a:p>
        </p:txBody>
      </p:sp>
      <p:pic>
        <p:nvPicPr>
          <p:cNvPr id="6" name="Content Placeholder 5" descr="diags.jpeg"/>
          <p:cNvPicPr>
            <a:picLocks noGrp="1" noChangeAspect="1"/>
          </p:cNvPicPr>
          <p:nvPr>
            <p:ph idx="1"/>
          </p:nvPr>
        </p:nvPicPr>
        <p:blipFill>
          <a:blip r:embed="rId2" cstate="print">
            <a:extLst>
              <a:ext uri="{28A0092B-C50C-407E-A947-70E740481C1C}">
                <a14:useLocalDpi xmlns:a14="http://schemas.microsoft.com/office/drawing/2010/main"/>
              </a:ext>
            </a:extLst>
          </a:blip>
          <a:srcRect t="-44658" b="-44658"/>
          <a:stretch>
            <a:fillRect/>
          </a:stretch>
        </p:blipFill>
        <p:spPr>
          <a:prstGeom prst="rect">
            <a:avLst/>
          </a:prstGeom>
        </p:spPr>
      </p:pic>
    </p:spTree>
    <p:extLst>
      <p:ext uri="{BB962C8B-B14F-4D97-AF65-F5344CB8AC3E}">
        <p14:creationId xmlns:p14="http://schemas.microsoft.com/office/powerpoint/2010/main" val="2644968067"/>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Basic Problem</a:t>
            </a:r>
            <a:endParaRPr lang="en-US" dirty="0"/>
          </a:p>
        </p:txBody>
      </p:sp>
      <p:sp>
        <p:nvSpPr>
          <p:cNvPr id="3" name="Content Placeholder 2"/>
          <p:cNvSpPr>
            <a:spLocks noGrp="1"/>
          </p:cNvSpPr>
          <p:nvPr>
            <p:ph idx="1"/>
          </p:nvPr>
        </p:nvSpPr>
        <p:spPr>
          <a:xfrm>
            <a:off x="457200" y="1737326"/>
            <a:ext cx="4542005" cy="1011221"/>
          </a:xfrm>
        </p:spPr>
        <p:txBody>
          <a:bodyPr>
            <a:normAutofit fontScale="70000" lnSpcReduction="20000"/>
          </a:bodyPr>
          <a:lstStyle/>
          <a:p>
            <a:r>
              <a:rPr lang="en-US" dirty="0" smtClean="0"/>
              <a:t>A image, </a:t>
            </a:r>
            <a:r>
              <a:rPr lang="en-US" i="1" dirty="0" smtClean="0"/>
              <a:t>x</a:t>
            </a:r>
            <a:r>
              <a:rPr lang="en-US" dirty="0" smtClean="0"/>
              <a:t>, can be represented in terms of linear superposition of (not necessarily) basis function</a:t>
            </a:r>
          </a:p>
          <a:p>
            <a:r>
              <a:rPr lang="en-US" dirty="0"/>
              <a:t>Dictionary of bases </a:t>
            </a:r>
            <a:r>
              <a:rPr lang="en-US" dirty="0">
                <a:latin typeface="Symbol" charset="0"/>
              </a:rPr>
              <a:t>f</a:t>
            </a:r>
            <a:r>
              <a:rPr lang="en-US" baseline="-25000" dirty="0">
                <a:latin typeface="Symbol" charset="0"/>
              </a:rPr>
              <a:t>1</a:t>
            </a:r>
            <a:r>
              <a:rPr lang="en-US" dirty="0">
                <a:latin typeface="Symbol" charset="0"/>
              </a:rPr>
              <a:t>, f</a:t>
            </a:r>
            <a:r>
              <a:rPr lang="en-US" baseline="-25000" dirty="0">
                <a:latin typeface="Symbol" charset="0"/>
              </a:rPr>
              <a:t>2</a:t>
            </a:r>
            <a:r>
              <a:rPr lang="en-US" dirty="0">
                <a:latin typeface="Helvetica" charset="0"/>
              </a:rPr>
              <a:t>, …, </a:t>
            </a:r>
            <a:r>
              <a:rPr lang="en-US" dirty="0" err="1">
                <a:latin typeface="Symbol" charset="0"/>
              </a:rPr>
              <a:t>f</a:t>
            </a:r>
            <a:r>
              <a:rPr lang="en-US" baseline="-25000" dirty="0" err="1">
                <a:latin typeface="Helvetica" charset="0"/>
              </a:rPr>
              <a:t>k</a:t>
            </a:r>
            <a:r>
              <a:rPr lang="en-US" baseline="-25000" dirty="0">
                <a:latin typeface="Helvetica" charset="0"/>
              </a:rPr>
              <a:t> </a:t>
            </a:r>
            <a:r>
              <a:rPr lang="en-US" dirty="0">
                <a:latin typeface="cmsy10" charset="0"/>
              </a:rPr>
              <a:t>(</a:t>
            </a:r>
            <a:r>
              <a:rPr lang="en-US" dirty="0"/>
              <a:t>also</a:t>
            </a:r>
            <a:r>
              <a:rPr lang="en-US" dirty="0">
                <a:latin typeface="cmsy10" charset="0"/>
              </a:rPr>
              <a:t> </a:t>
            </a:r>
            <a:r>
              <a:rPr lang="en-US" dirty="0" err="1">
                <a:latin typeface="cmsy10" charset="0"/>
              </a:rPr>
              <a:t>R</a:t>
            </a:r>
            <a:r>
              <a:rPr lang="en-US" baseline="30000" dirty="0" err="1">
                <a:latin typeface="Helvetica" charset="0"/>
              </a:rPr>
              <a:t>n</a:t>
            </a:r>
            <a:r>
              <a:rPr lang="en-US" baseline="30000" dirty="0">
                <a:latin typeface="Helvetica" charset="0"/>
              </a:rPr>
              <a:t> x n</a:t>
            </a:r>
            <a:r>
              <a:rPr lang="en-US" dirty="0" smtClean="0">
                <a:latin typeface="Helvetica" charset="0"/>
              </a:rPr>
              <a:t>)</a:t>
            </a:r>
          </a:p>
        </p:txBody>
      </p:sp>
      <p:pic>
        <p:nvPicPr>
          <p:cNvPr id="4" name="Picture 7" descr="addin_tmp.png"/>
          <p:cNvPicPr>
            <a:picLocks noChangeAspect="1"/>
          </p:cNvPicPr>
          <p:nvPr>
            <p:custDataLst>
              <p:tags r:id="rId1"/>
            </p:custDataLst>
          </p:nvPr>
        </p:nvPicPr>
        <p:blipFill>
          <a:blip r:embed="rId3">
            <a:extLst>
              <a:ext uri="{BEBA8EAE-BF5A-486C-A8C5-ECC9F3942E4B}">
                <a14:imgProps xmlns:a14="http://schemas.microsoft.com/office/drawing/2010/main">
                  <a14:imgLayer r:embed="rId4">
                    <a14:imgEffect>
                      <a14:backgroundRemoval t="0" b="100000" l="0" r="100000"/>
                    </a14:imgEffect>
                  </a14:imgLayer>
                </a14:imgProps>
              </a:ext>
              <a:ext uri="{28A0092B-C50C-407E-A947-70E740481C1C}">
                <a14:useLocalDpi xmlns:a14="http://schemas.microsoft.com/office/drawing/2010/main" val="0"/>
              </a:ext>
            </a:extLst>
          </a:blip>
          <a:srcRect/>
          <a:stretch>
            <a:fillRect/>
          </a:stretch>
        </p:blipFill>
        <p:spPr bwMode="auto">
          <a:xfrm>
            <a:off x="1637540" y="3078747"/>
            <a:ext cx="2035175" cy="116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p:cNvPicPr>
            <a:picLocks noChangeAspect="1"/>
          </p:cNvPicPr>
          <p:nvPr/>
        </p:nvPicPr>
        <p:blipFill>
          <a:blip r:embed="rId5"/>
          <a:stretch>
            <a:fillRect/>
          </a:stretch>
        </p:blipFill>
        <p:spPr>
          <a:xfrm>
            <a:off x="4999205" y="947492"/>
            <a:ext cx="3771900" cy="2603500"/>
          </a:xfrm>
          <a:prstGeom prst="rect">
            <a:avLst/>
          </a:prstGeom>
        </p:spPr>
      </p:pic>
      <p:sp>
        <p:nvSpPr>
          <p:cNvPr id="9" name="Content Placeholder 2"/>
          <p:cNvSpPr txBox="1">
            <a:spLocks/>
          </p:cNvSpPr>
          <p:nvPr/>
        </p:nvSpPr>
        <p:spPr>
          <a:xfrm>
            <a:off x="609600" y="4940300"/>
            <a:ext cx="7937500" cy="1503947"/>
          </a:xfrm>
          <a:prstGeom prst="rect">
            <a:avLst/>
          </a:prstGeom>
        </p:spPr>
        <p:txBody>
          <a:bodyPr vert="horz" lIns="91440" tIns="45720" rIns="91440" bIns="45720" rtlCol="0">
            <a:normAutofit lnSpcReduction="10000"/>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r>
              <a:rPr lang="en-US" sz="1700" dirty="0" smtClean="0"/>
              <a:t>Image code determined by choice of basis functions </a:t>
            </a:r>
          </a:p>
          <a:p>
            <a:r>
              <a:rPr lang="en-US" sz="1700" dirty="0" smtClean="0"/>
              <a:t>Coefficients </a:t>
            </a:r>
            <a:r>
              <a:rPr lang="en-US" sz="1700" i="1" dirty="0" smtClean="0"/>
              <a:t>a</a:t>
            </a:r>
            <a:r>
              <a:rPr lang="en-US" sz="1700" dirty="0" smtClean="0"/>
              <a:t> are dynamic variables that change with each image</a:t>
            </a:r>
          </a:p>
          <a:p>
            <a:r>
              <a:rPr lang="en-US" sz="1700" dirty="0" smtClean="0"/>
              <a:t>Goal is to find a set of basis functions that spans the image space and results in the coefficient values being statistically independent </a:t>
            </a:r>
          </a:p>
          <a:p>
            <a:pPr lvl="1"/>
            <a:r>
              <a:rPr lang="en-US" sz="1700" dirty="0" smtClean="0"/>
              <a:t>Extract the intrinsic structure in sensory signals</a:t>
            </a:r>
            <a:endParaRPr lang="en-US" dirty="0"/>
          </a:p>
        </p:txBody>
      </p:sp>
    </p:spTree>
    <p:extLst>
      <p:ext uri="{BB962C8B-B14F-4D97-AF65-F5344CB8AC3E}">
        <p14:creationId xmlns:p14="http://schemas.microsoft.com/office/powerpoint/2010/main" val="658954583"/>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9114" y="502634"/>
            <a:ext cx="7024744" cy="704850"/>
          </a:xfrm>
        </p:spPr>
        <p:txBody>
          <a:bodyPr>
            <a:normAutofit fontScale="90000"/>
          </a:bodyPr>
          <a:lstStyle/>
          <a:p>
            <a:r>
              <a:rPr lang="en-US" dirty="0" smtClean="0"/>
              <a:t>What is the goal of sensory coding</a:t>
            </a:r>
            <a:endParaRPr lang="en-US" dirty="0"/>
          </a:p>
        </p:txBody>
      </p:sp>
      <p:pic>
        <p:nvPicPr>
          <p:cNvPr id="5" name="Picture 4"/>
          <p:cNvPicPr>
            <a:picLocks noChangeAspect="1"/>
          </p:cNvPicPr>
          <p:nvPr/>
        </p:nvPicPr>
        <p:blipFill>
          <a:blip r:embed="rId2"/>
          <a:stretch>
            <a:fillRect/>
          </a:stretch>
        </p:blipFill>
        <p:spPr>
          <a:xfrm>
            <a:off x="596900" y="1396461"/>
            <a:ext cx="3975100" cy="4838700"/>
          </a:xfrm>
          <a:prstGeom prst="rect">
            <a:avLst/>
          </a:prstGeom>
        </p:spPr>
      </p:pic>
      <p:sp>
        <p:nvSpPr>
          <p:cNvPr id="9" name="Content Placeholder 2"/>
          <p:cNvSpPr>
            <a:spLocks noGrp="1"/>
          </p:cNvSpPr>
          <p:nvPr>
            <p:ph idx="1"/>
          </p:nvPr>
        </p:nvSpPr>
        <p:spPr>
          <a:xfrm>
            <a:off x="4714433" y="1459706"/>
            <a:ext cx="3985319" cy="4327559"/>
          </a:xfrm>
        </p:spPr>
        <p:txBody>
          <a:bodyPr>
            <a:normAutofit fontScale="92500" lnSpcReduction="20000"/>
          </a:bodyPr>
          <a:lstStyle/>
          <a:p>
            <a:r>
              <a:rPr lang="en-US" dirty="0" smtClean="0"/>
              <a:t>Uncorrelated</a:t>
            </a:r>
            <a:endParaRPr lang="en-US" dirty="0" smtClean="0"/>
          </a:p>
          <a:p>
            <a:pPr lvl="1"/>
            <a:r>
              <a:rPr lang="en-US" dirty="0" smtClean="0"/>
              <a:t>E[X,Y] = E[X]E[Y]</a:t>
            </a:r>
          </a:p>
          <a:p>
            <a:r>
              <a:rPr lang="en-US" dirty="0" smtClean="0"/>
              <a:t>Independent</a:t>
            </a:r>
          </a:p>
          <a:p>
            <a:pPr lvl="1"/>
            <a:r>
              <a:rPr lang="en-US" dirty="0" smtClean="0"/>
              <a:t>P(</a:t>
            </a:r>
            <a:r>
              <a:rPr lang="en-US" dirty="0" err="1" smtClean="0"/>
              <a:t>x,y</a:t>
            </a:r>
            <a:r>
              <a:rPr lang="en-US" dirty="0" smtClean="0"/>
              <a:t>) = P(x)P(y)</a:t>
            </a:r>
          </a:p>
          <a:p>
            <a:r>
              <a:rPr lang="en-US" dirty="0" smtClean="0"/>
              <a:t>Independence implies </a:t>
            </a:r>
            <a:r>
              <a:rPr lang="en-US" dirty="0" smtClean="0"/>
              <a:t>Un-correlation</a:t>
            </a:r>
            <a:endParaRPr lang="en-US" dirty="0" smtClean="0"/>
          </a:p>
          <a:p>
            <a:pPr lvl="1"/>
            <a:r>
              <a:rPr lang="en-US" dirty="0" smtClean="0"/>
              <a:t>Vice versa?</a:t>
            </a:r>
          </a:p>
          <a:p>
            <a:r>
              <a:rPr lang="en-US" dirty="0" smtClean="0"/>
              <a:t>PCA computes the eigenvalues of covariance matrix to </a:t>
            </a:r>
            <a:r>
              <a:rPr lang="en-US" dirty="0" err="1" smtClean="0"/>
              <a:t>diagnolize</a:t>
            </a:r>
            <a:r>
              <a:rPr lang="en-US" dirty="0" smtClean="0"/>
              <a:t> it</a:t>
            </a:r>
          </a:p>
          <a:p>
            <a:pPr lvl="1"/>
            <a:r>
              <a:rPr lang="en-US" dirty="0" smtClean="0"/>
              <a:t>Eigenvectors represent a hierarchy of orthogonal coefficients where the highest value accounts for the greatest part of the covariance.</a:t>
            </a:r>
          </a:p>
          <a:p>
            <a:endParaRPr lang="en-US" dirty="0"/>
          </a:p>
        </p:txBody>
      </p:sp>
    </p:spTree>
    <p:extLst>
      <p:ext uri="{BB962C8B-B14F-4D97-AF65-F5344CB8AC3E}">
        <p14:creationId xmlns:p14="http://schemas.microsoft.com/office/powerpoint/2010/main" val="3859573122"/>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9114" y="502634"/>
            <a:ext cx="7024744" cy="697625"/>
          </a:xfrm>
        </p:spPr>
        <p:txBody>
          <a:bodyPr>
            <a:normAutofit fontScale="90000"/>
          </a:bodyPr>
          <a:lstStyle/>
          <a:p>
            <a:r>
              <a:rPr lang="en-US" dirty="0" smtClean="0"/>
              <a:t>Sparse coding</a:t>
            </a:r>
            <a:endParaRPr lang="en-US" dirty="0"/>
          </a:p>
        </p:txBody>
      </p:sp>
      <p:pic>
        <p:nvPicPr>
          <p:cNvPr id="9" name="Picture 8"/>
          <p:cNvPicPr>
            <a:picLocks noChangeAspect="1"/>
          </p:cNvPicPr>
          <p:nvPr/>
        </p:nvPicPr>
        <p:blipFill>
          <a:blip r:embed="rId2"/>
          <a:stretch>
            <a:fillRect/>
          </a:stretch>
        </p:blipFill>
        <p:spPr>
          <a:xfrm>
            <a:off x="571953" y="1200259"/>
            <a:ext cx="3568700" cy="4089400"/>
          </a:xfrm>
          <a:prstGeom prst="rect">
            <a:avLst/>
          </a:prstGeom>
        </p:spPr>
      </p:pic>
      <p:sp>
        <p:nvSpPr>
          <p:cNvPr id="10" name="TextBox 9"/>
          <p:cNvSpPr txBox="1"/>
          <p:nvPr/>
        </p:nvSpPr>
        <p:spPr>
          <a:xfrm>
            <a:off x="4242253" y="2825889"/>
            <a:ext cx="4177847" cy="1815882"/>
          </a:xfrm>
          <a:prstGeom prst="rect">
            <a:avLst/>
          </a:prstGeom>
          <a:noFill/>
        </p:spPr>
        <p:txBody>
          <a:bodyPr wrap="square" rtlCol="0">
            <a:spAutoFit/>
          </a:bodyPr>
          <a:lstStyle/>
          <a:p>
            <a:pPr marL="171450" indent="-171450">
              <a:buFont typeface="Arial"/>
              <a:buChar char="•"/>
            </a:pPr>
            <a:r>
              <a:rPr lang="en-US" sz="1400" dirty="0" smtClean="0"/>
              <a:t>Uncorrelated but redundant (dependent)</a:t>
            </a:r>
          </a:p>
          <a:p>
            <a:pPr marL="171450" indent="-171450">
              <a:buFont typeface="Arial"/>
              <a:buChar char="•"/>
            </a:pPr>
            <a:r>
              <a:rPr lang="en-US" sz="1400" dirty="0" smtClean="0"/>
              <a:t>Variance  of A’ B’ is same as of A,B </a:t>
            </a:r>
          </a:p>
          <a:p>
            <a:pPr marL="171450" indent="-171450">
              <a:buFont typeface="Arial"/>
              <a:buChar char="•"/>
            </a:pPr>
            <a:r>
              <a:rPr lang="en-US" sz="1400" dirty="0" smtClean="0"/>
              <a:t>But high degree of kurtosis in A’ B’</a:t>
            </a:r>
          </a:p>
          <a:p>
            <a:pPr marL="171450" indent="-171450">
              <a:buFont typeface="Arial"/>
              <a:buChar char="•"/>
            </a:pPr>
            <a:r>
              <a:rPr lang="en-US" sz="1400" dirty="0" smtClean="0"/>
              <a:t>Vector A’ is high or Vector B’ is high but not at the same time</a:t>
            </a:r>
          </a:p>
          <a:p>
            <a:pPr marL="171450" indent="-171450">
              <a:buFont typeface="Arial"/>
              <a:buChar char="•"/>
            </a:pPr>
            <a:r>
              <a:rPr lang="en-US" sz="1400" dirty="0" smtClean="0"/>
              <a:t>Sparse code any given input can be described by only a subset of cells, where the subset changes with input</a:t>
            </a:r>
          </a:p>
        </p:txBody>
      </p:sp>
    </p:spTree>
    <p:extLst>
      <p:ext uri="{BB962C8B-B14F-4D97-AF65-F5344CB8AC3E}">
        <p14:creationId xmlns:p14="http://schemas.microsoft.com/office/powerpoint/2010/main" val="2670382126"/>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Title 1"/>
          <p:cNvSpPr>
            <a:spLocks noGrp="1"/>
          </p:cNvSpPr>
          <p:nvPr>
            <p:ph type="title"/>
          </p:nvPr>
        </p:nvSpPr>
        <p:spPr>
          <a:xfrm>
            <a:off x="419100" y="190500"/>
            <a:ext cx="8229600" cy="990600"/>
          </a:xfrm>
        </p:spPr>
        <p:txBody>
          <a:bodyPr/>
          <a:lstStyle/>
          <a:p>
            <a:r>
              <a:rPr lang="en-US" dirty="0">
                <a:latin typeface="Times" charset="0"/>
              </a:rPr>
              <a:t>Sparse coding illustration</a:t>
            </a:r>
          </a:p>
        </p:txBody>
      </p:sp>
      <p:sp>
        <p:nvSpPr>
          <p:cNvPr id="15364" name="TextBox 7"/>
          <p:cNvSpPr txBox="1">
            <a:spLocks noChangeArrowheads="1"/>
          </p:cNvSpPr>
          <p:nvPr/>
        </p:nvSpPr>
        <p:spPr bwMode="auto">
          <a:xfrm>
            <a:off x="838200" y="965200"/>
            <a:ext cx="2819400" cy="369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9" tIns="45710" rIns="91419" bIns="45710">
            <a:spAutoFit/>
          </a:bodyPr>
          <a:lstStyle>
            <a:lvl1pPr algn="ctr" defTabSz="912813" eaLnBrk="0" hangingPunct="0">
              <a:spcBef>
                <a:spcPct val="100000"/>
              </a:spcBef>
              <a:defRPr>
                <a:solidFill>
                  <a:schemeClr val="tx1"/>
                </a:solidFill>
                <a:latin typeface="Helvetica" charset="0"/>
                <a:ea typeface="ＭＳ Ｐゴシック" charset="0"/>
              </a:defRPr>
            </a:lvl1pPr>
            <a:lvl2pPr marL="742950" indent="-285750" algn="ctr" defTabSz="912813" eaLnBrk="0" hangingPunct="0">
              <a:spcBef>
                <a:spcPct val="100000"/>
              </a:spcBef>
              <a:defRPr>
                <a:solidFill>
                  <a:schemeClr val="tx1"/>
                </a:solidFill>
                <a:latin typeface="Helvetica" charset="0"/>
                <a:ea typeface="ＭＳ Ｐゴシック" charset="0"/>
              </a:defRPr>
            </a:lvl2pPr>
            <a:lvl3pPr marL="1143000" indent="-228600" algn="ctr" defTabSz="912813" eaLnBrk="0" hangingPunct="0">
              <a:spcBef>
                <a:spcPct val="100000"/>
              </a:spcBef>
              <a:defRPr>
                <a:solidFill>
                  <a:schemeClr val="tx1"/>
                </a:solidFill>
                <a:latin typeface="Helvetica" charset="0"/>
                <a:ea typeface="ＭＳ Ｐゴシック" charset="0"/>
              </a:defRPr>
            </a:lvl3pPr>
            <a:lvl4pPr marL="1600200" indent="-228600" algn="ctr" defTabSz="912813" eaLnBrk="0" hangingPunct="0">
              <a:spcBef>
                <a:spcPct val="100000"/>
              </a:spcBef>
              <a:defRPr>
                <a:solidFill>
                  <a:schemeClr val="tx1"/>
                </a:solidFill>
                <a:latin typeface="Helvetica" charset="0"/>
                <a:ea typeface="ＭＳ Ｐゴシック" charset="0"/>
              </a:defRPr>
            </a:lvl4pPr>
            <a:lvl5pPr marL="2057400" indent="-228600" algn="ctr" defTabSz="912813" eaLnBrk="0" hangingPunct="0">
              <a:spcBef>
                <a:spcPct val="100000"/>
              </a:spcBef>
              <a:defRPr>
                <a:solidFill>
                  <a:schemeClr val="tx1"/>
                </a:solidFill>
                <a:latin typeface="Helvetica" charset="0"/>
                <a:ea typeface="ＭＳ Ｐゴシック" charset="0"/>
              </a:defRPr>
            </a:lvl5pPr>
            <a:lvl6pPr marL="2514600" indent="-228600" algn="ctr" defTabSz="912813" eaLnBrk="0" fontAlgn="base" hangingPunct="0">
              <a:spcBef>
                <a:spcPct val="100000"/>
              </a:spcBef>
              <a:spcAft>
                <a:spcPct val="0"/>
              </a:spcAft>
              <a:defRPr>
                <a:solidFill>
                  <a:schemeClr val="tx1"/>
                </a:solidFill>
                <a:latin typeface="Helvetica" charset="0"/>
                <a:ea typeface="ＭＳ Ｐゴシック" charset="0"/>
              </a:defRPr>
            </a:lvl6pPr>
            <a:lvl7pPr marL="2971800" indent="-228600" algn="ctr" defTabSz="912813" eaLnBrk="0" fontAlgn="base" hangingPunct="0">
              <a:spcBef>
                <a:spcPct val="100000"/>
              </a:spcBef>
              <a:spcAft>
                <a:spcPct val="0"/>
              </a:spcAft>
              <a:defRPr>
                <a:solidFill>
                  <a:schemeClr val="tx1"/>
                </a:solidFill>
                <a:latin typeface="Helvetica" charset="0"/>
                <a:ea typeface="ＭＳ Ｐゴシック" charset="0"/>
              </a:defRPr>
            </a:lvl7pPr>
            <a:lvl8pPr marL="3429000" indent="-228600" algn="ctr" defTabSz="912813" eaLnBrk="0" fontAlgn="base" hangingPunct="0">
              <a:spcBef>
                <a:spcPct val="100000"/>
              </a:spcBef>
              <a:spcAft>
                <a:spcPct val="0"/>
              </a:spcAft>
              <a:defRPr>
                <a:solidFill>
                  <a:schemeClr val="tx1"/>
                </a:solidFill>
                <a:latin typeface="Helvetica" charset="0"/>
                <a:ea typeface="ＭＳ Ｐゴシック" charset="0"/>
              </a:defRPr>
            </a:lvl8pPr>
            <a:lvl9pPr marL="3886200" indent="-228600" algn="ctr" defTabSz="912813" eaLnBrk="0" fontAlgn="base" hangingPunct="0">
              <a:spcBef>
                <a:spcPct val="100000"/>
              </a:spcBef>
              <a:spcAft>
                <a:spcPct val="0"/>
              </a:spcAft>
              <a:defRPr>
                <a:solidFill>
                  <a:schemeClr val="tx1"/>
                </a:solidFill>
                <a:latin typeface="Helvetica" charset="0"/>
                <a:ea typeface="ＭＳ Ｐゴシック" charset="0"/>
              </a:defRPr>
            </a:lvl9pPr>
          </a:lstStyle>
          <a:p>
            <a:pPr algn="l" eaLnBrk="1" fontAlgn="base" hangingPunct="1">
              <a:spcBef>
                <a:spcPct val="0"/>
              </a:spcBef>
              <a:spcAft>
                <a:spcPct val="0"/>
              </a:spcAft>
            </a:pPr>
            <a:r>
              <a:rPr lang="en-US" dirty="0" smtClean="0">
                <a:solidFill>
                  <a:srgbClr val="292934"/>
                </a:solidFill>
                <a:latin typeface="Calibri" charset="0"/>
                <a:cs typeface="Arial" charset="0"/>
              </a:rPr>
              <a:t>    Natural Images</a:t>
            </a:r>
          </a:p>
        </p:txBody>
      </p:sp>
      <p:sp>
        <p:nvSpPr>
          <p:cNvPr id="15365" name="TextBox 8"/>
          <p:cNvSpPr txBox="1">
            <a:spLocks noChangeArrowheads="1"/>
          </p:cNvSpPr>
          <p:nvPr/>
        </p:nvSpPr>
        <p:spPr bwMode="auto">
          <a:xfrm>
            <a:off x="5487988" y="965200"/>
            <a:ext cx="3427412" cy="369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9" tIns="45710" rIns="91419" bIns="45710">
            <a:spAutoFit/>
          </a:bodyPr>
          <a:lstStyle>
            <a:lvl1pPr algn="ctr" defTabSz="912813" eaLnBrk="0" hangingPunct="0">
              <a:spcBef>
                <a:spcPct val="100000"/>
              </a:spcBef>
              <a:defRPr>
                <a:solidFill>
                  <a:schemeClr val="tx1"/>
                </a:solidFill>
                <a:latin typeface="Helvetica" charset="0"/>
                <a:ea typeface="ＭＳ Ｐゴシック" charset="0"/>
              </a:defRPr>
            </a:lvl1pPr>
            <a:lvl2pPr marL="742950" indent="-285750" algn="ctr" defTabSz="912813" eaLnBrk="0" hangingPunct="0">
              <a:spcBef>
                <a:spcPct val="100000"/>
              </a:spcBef>
              <a:defRPr>
                <a:solidFill>
                  <a:schemeClr val="tx1"/>
                </a:solidFill>
                <a:latin typeface="Helvetica" charset="0"/>
                <a:ea typeface="ＭＳ Ｐゴシック" charset="0"/>
              </a:defRPr>
            </a:lvl2pPr>
            <a:lvl3pPr marL="1143000" indent="-228600" algn="ctr" defTabSz="912813" eaLnBrk="0" hangingPunct="0">
              <a:spcBef>
                <a:spcPct val="100000"/>
              </a:spcBef>
              <a:defRPr>
                <a:solidFill>
                  <a:schemeClr val="tx1"/>
                </a:solidFill>
                <a:latin typeface="Helvetica" charset="0"/>
                <a:ea typeface="ＭＳ Ｐゴシック" charset="0"/>
              </a:defRPr>
            </a:lvl3pPr>
            <a:lvl4pPr marL="1600200" indent="-228600" algn="ctr" defTabSz="912813" eaLnBrk="0" hangingPunct="0">
              <a:spcBef>
                <a:spcPct val="100000"/>
              </a:spcBef>
              <a:defRPr>
                <a:solidFill>
                  <a:schemeClr val="tx1"/>
                </a:solidFill>
                <a:latin typeface="Helvetica" charset="0"/>
                <a:ea typeface="ＭＳ Ｐゴシック" charset="0"/>
              </a:defRPr>
            </a:lvl4pPr>
            <a:lvl5pPr marL="2057400" indent="-228600" algn="ctr" defTabSz="912813" eaLnBrk="0" hangingPunct="0">
              <a:spcBef>
                <a:spcPct val="100000"/>
              </a:spcBef>
              <a:defRPr>
                <a:solidFill>
                  <a:schemeClr val="tx1"/>
                </a:solidFill>
                <a:latin typeface="Helvetica" charset="0"/>
                <a:ea typeface="ＭＳ Ｐゴシック" charset="0"/>
              </a:defRPr>
            </a:lvl5pPr>
            <a:lvl6pPr marL="2514600" indent="-228600" algn="ctr" defTabSz="912813" eaLnBrk="0" fontAlgn="base" hangingPunct="0">
              <a:spcBef>
                <a:spcPct val="100000"/>
              </a:spcBef>
              <a:spcAft>
                <a:spcPct val="0"/>
              </a:spcAft>
              <a:defRPr>
                <a:solidFill>
                  <a:schemeClr val="tx1"/>
                </a:solidFill>
                <a:latin typeface="Helvetica" charset="0"/>
                <a:ea typeface="ＭＳ Ｐゴシック" charset="0"/>
              </a:defRPr>
            </a:lvl6pPr>
            <a:lvl7pPr marL="2971800" indent="-228600" algn="ctr" defTabSz="912813" eaLnBrk="0" fontAlgn="base" hangingPunct="0">
              <a:spcBef>
                <a:spcPct val="100000"/>
              </a:spcBef>
              <a:spcAft>
                <a:spcPct val="0"/>
              </a:spcAft>
              <a:defRPr>
                <a:solidFill>
                  <a:schemeClr val="tx1"/>
                </a:solidFill>
                <a:latin typeface="Helvetica" charset="0"/>
                <a:ea typeface="ＭＳ Ｐゴシック" charset="0"/>
              </a:defRPr>
            </a:lvl7pPr>
            <a:lvl8pPr marL="3429000" indent="-228600" algn="ctr" defTabSz="912813" eaLnBrk="0" fontAlgn="base" hangingPunct="0">
              <a:spcBef>
                <a:spcPct val="100000"/>
              </a:spcBef>
              <a:spcAft>
                <a:spcPct val="0"/>
              </a:spcAft>
              <a:defRPr>
                <a:solidFill>
                  <a:schemeClr val="tx1"/>
                </a:solidFill>
                <a:latin typeface="Helvetica" charset="0"/>
                <a:ea typeface="ＭＳ Ｐゴシック" charset="0"/>
              </a:defRPr>
            </a:lvl8pPr>
            <a:lvl9pPr marL="3886200" indent="-228600" algn="ctr" defTabSz="912813" eaLnBrk="0" fontAlgn="base" hangingPunct="0">
              <a:spcBef>
                <a:spcPct val="100000"/>
              </a:spcBef>
              <a:spcAft>
                <a:spcPct val="0"/>
              </a:spcAft>
              <a:defRPr>
                <a:solidFill>
                  <a:schemeClr val="tx1"/>
                </a:solidFill>
                <a:latin typeface="Helvetica" charset="0"/>
                <a:ea typeface="ＭＳ Ｐゴシック" charset="0"/>
              </a:defRPr>
            </a:lvl9pPr>
          </a:lstStyle>
          <a:p>
            <a:pPr algn="l" eaLnBrk="1" fontAlgn="base" hangingPunct="1">
              <a:spcBef>
                <a:spcPct val="0"/>
              </a:spcBef>
              <a:spcAft>
                <a:spcPct val="0"/>
              </a:spcAft>
            </a:pPr>
            <a:r>
              <a:rPr lang="en-US" dirty="0" smtClean="0">
                <a:solidFill>
                  <a:srgbClr val="292934"/>
                </a:solidFill>
                <a:latin typeface="Calibri" charset="0"/>
                <a:cs typeface="Arial" charset="0"/>
              </a:rPr>
              <a:t>Learned bases (</a:t>
            </a:r>
            <a:r>
              <a:rPr lang="en-US" dirty="0" smtClean="0">
                <a:solidFill>
                  <a:srgbClr val="292934"/>
                </a:solidFill>
                <a:latin typeface="Symbol" charset="0"/>
                <a:cs typeface="Arial" charset="0"/>
              </a:rPr>
              <a:t>f</a:t>
            </a:r>
            <a:r>
              <a:rPr lang="en-US" baseline="-25000" dirty="0" smtClean="0">
                <a:solidFill>
                  <a:srgbClr val="292934"/>
                </a:solidFill>
                <a:latin typeface="Cambria" charset="0"/>
                <a:cs typeface="Arial" charset="0"/>
                <a:sym typeface="Symbol" charset="0"/>
              </a:rPr>
              <a:t>1 , …, </a:t>
            </a:r>
            <a:r>
              <a:rPr lang="en-US" dirty="0" smtClean="0">
                <a:solidFill>
                  <a:srgbClr val="292934"/>
                </a:solidFill>
                <a:latin typeface="Symbol" charset="0"/>
                <a:cs typeface="Arial" charset="0"/>
              </a:rPr>
              <a:t>f</a:t>
            </a:r>
            <a:r>
              <a:rPr lang="en-US" baseline="-25000" dirty="0" smtClean="0">
                <a:solidFill>
                  <a:srgbClr val="292934"/>
                </a:solidFill>
                <a:latin typeface="Cambria" charset="0"/>
                <a:cs typeface="Arial" charset="0"/>
                <a:sym typeface="Symbol" charset="0"/>
              </a:rPr>
              <a:t>64</a:t>
            </a:r>
            <a:r>
              <a:rPr lang="en-US" dirty="0" smtClean="0">
                <a:solidFill>
                  <a:srgbClr val="292934"/>
                </a:solidFill>
                <a:latin typeface="Calibri" charset="0"/>
                <a:cs typeface="Arial" charset="0"/>
              </a:rPr>
              <a:t>):  </a:t>
            </a:r>
            <a:r>
              <a:rPr lang="ja-JP" altLang="en-US" dirty="0" smtClean="0">
                <a:solidFill>
                  <a:srgbClr val="292934"/>
                </a:solidFill>
                <a:latin typeface="Calibri" charset="0"/>
                <a:cs typeface="Arial" charset="0"/>
              </a:rPr>
              <a:t>“</a:t>
            </a:r>
            <a:r>
              <a:rPr lang="en-US" dirty="0" smtClean="0">
                <a:solidFill>
                  <a:srgbClr val="292934"/>
                </a:solidFill>
                <a:latin typeface="Calibri" charset="0"/>
                <a:cs typeface="Arial" charset="0"/>
              </a:rPr>
              <a:t>Edges</a:t>
            </a:r>
            <a:r>
              <a:rPr lang="ja-JP" altLang="en-US" dirty="0" smtClean="0">
                <a:solidFill>
                  <a:srgbClr val="292934"/>
                </a:solidFill>
                <a:latin typeface="Calibri" charset="0"/>
                <a:cs typeface="Arial" charset="0"/>
              </a:rPr>
              <a:t>”</a:t>
            </a:r>
            <a:endParaRPr lang="en-US" dirty="0" smtClean="0">
              <a:solidFill>
                <a:srgbClr val="292934"/>
              </a:solidFill>
              <a:latin typeface="Calibri" charset="0"/>
              <a:cs typeface="Arial" charset="0"/>
            </a:endParaRPr>
          </a:p>
        </p:txBody>
      </p:sp>
      <p:grpSp>
        <p:nvGrpSpPr>
          <p:cNvPr id="15366" name="Group 5"/>
          <p:cNvGrpSpPr>
            <a:grpSpLocks/>
          </p:cNvGrpSpPr>
          <p:nvPr/>
        </p:nvGrpSpPr>
        <p:grpSpPr bwMode="auto">
          <a:xfrm>
            <a:off x="990600" y="1371600"/>
            <a:ext cx="2514600" cy="2362200"/>
            <a:chOff x="1254" y="1900"/>
            <a:chExt cx="3576" cy="3361"/>
          </a:xfrm>
        </p:grpSpPr>
        <p:grpSp>
          <p:nvGrpSpPr>
            <p:cNvPr id="15390" name="Group 6"/>
            <p:cNvGrpSpPr>
              <a:grpSpLocks/>
            </p:cNvGrpSpPr>
            <p:nvPr/>
          </p:nvGrpSpPr>
          <p:grpSpPr bwMode="auto">
            <a:xfrm>
              <a:off x="1254" y="1901"/>
              <a:ext cx="3576" cy="3362"/>
              <a:chOff x="929" y="5643"/>
              <a:chExt cx="7625" cy="5658"/>
            </a:xfrm>
          </p:grpSpPr>
          <p:pic>
            <p:nvPicPr>
              <p:cNvPr id="12" name="Picture 7" descr="img4_picture1"/>
              <p:cNvPicPr>
                <a:picLocks noChangeAspect="1" noChangeArrowheads="1"/>
              </p:cNvPicPr>
              <p:nvPr/>
            </p:nvPicPr>
            <p:blipFill>
              <a:blip r:embed="rId3"/>
              <a:srcRect l="15208" t="6490" r="9792" b="11691"/>
              <a:stretch>
                <a:fillRect/>
              </a:stretch>
            </p:blipFill>
            <p:spPr bwMode="auto">
              <a:xfrm>
                <a:off x="929" y="5641"/>
                <a:ext cx="3962" cy="3242"/>
              </a:xfrm>
              <a:prstGeom prst="rect">
                <a:avLst/>
              </a:prstGeom>
              <a:noFill/>
              <a:ln w="9525">
                <a:noFill/>
                <a:miter lim="800000"/>
                <a:headEnd/>
                <a:tailEnd/>
              </a:ln>
              <a:effectLst>
                <a:outerShdw dist="107763" dir="2700000" algn="ctr" rotWithShape="0">
                  <a:srgbClr val="808080">
                    <a:alpha val="50000"/>
                  </a:srgbClr>
                </a:outerShdw>
              </a:effectLst>
            </p:spPr>
          </p:pic>
          <p:pic>
            <p:nvPicPr>
              <p:cNvPr id="13" name="Picture 8" descr="img4_picture2"/>
              <p:cNvPicPr>
                <a:picLocks noChangeAspect="1" noChangeArrowheads="1"/>
              </p:cNvPicPr>
              <p:nvPr/>
            </p:nvPicPr>
            <p:blipFill>
              <a:blip r:embed="rId4"/>
              <a:srcRect l="15495" t="12363" r="16322" b="13461"/>
              <a:stretch>
                <a:fillRect/>
              </a:stretch>
            </p:blipFill>
            <p:spPr bwMode="auto">
              <a:xfrm>
                <a:off x="2782" y="6843"/>
                <a:ext cx="3957" cy="3239"/>
              </a:xfrm>
              <a:prstGeom prst="rect">
                <a:avLst/>
              </a:prstGeom>
              <a:noFill/>
              <a:ln w="9525">
                <a:noFill/>
                <a:miter lim="800000"/>
                <a:headEnd/>
                <a:tailEnd/>
              </a:ln>
              <a:effectLst>
                <a:outerShdw dist="107763" dir="2700000" algn="ctr" rotWithShape="0">
                  <a:srgbClr val="808080">
                    <a:alpha val="50000"/>
                  </a:srgbClr>
                </a:outerShdw>
              </a:effectLst>
            </p:spPr>
          </p:pic>
          <p:pic>
            <p:nvPicPr>
              <p:cNvPr id="14" name="Picture 9" descr="img4_picture3"/>
              <p:cNvPicPr>
                <a:picLocks noChangeAspect="1" noChangeArrowheads="1"/>
              </p:cNvPicPr>
              <p:nvPr/>
            </p:nvPicPr>
            <p:blipFill>
              <a:blip r:embed="rId5"/>
              <a:srcRect l="14536" t="7771" r="9883" b="10622"/>
              <a:stretch>
                <a:fillRect/>
              </a:stretch>
            </p:blipFill>
            <p:spPr bwMode="auto">
              <a:xfrm>
                <a:off x="4592" y="8101"/>
                <a:ext cx="3962" cy="3201"/>
              </a:xfrm>
              <a:prstGeom prst="rect">
                <a:avLst/>
              </a:prstGeom>
              <a:noFill/>
              <a:ln w="9525">
                <a:noFill/>
                <a:miter lim="800000"/>
                <a:headEnd/>
                <a:tailEnd/>
              </a:ln>
              <a:effectLst>
                <a:outerShdw dist="107763" dir="2700000" algn="ctr" rotWithShape="0">
                  <a:srgbClr val="808080">
                    <a:alpha val="50000"/>
                  </a:srgbClr>
                </a:outerShdw>
              </a:effectLst>
            </p:spPr>
          </p:pic>
        </p:grpSp>
        <p:sp>
          <p:nvSpPr>
            <p:cNvPr id="15391" name="Rectangle 10"/>
            <p:cNvSpPr>
              <a:spLocks noChangeArrowheads="1"/>
            </p:cNvSpPr>
            <p:nvPr/>
          </p:nvSpPr>
          <p:spPr bwMode="auto">
            <a:xfrm>
              <a:off x="1579" y="2225"/>
              <a:ext cx="325" cy="326"/>
            </a:xfrm>
            <a:prstGeom prst="rect">
              <a:avLst/>
            </a:prstGeom>
            <a:noFill/>
            <a:ln w="254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lstStyle/>
            <a:p>
              <a:pPr defTabSz="912813" fontAlgn="base">
                <a:spcBef>
                  <a:spcPct val="0"/>
                </a:spcBef>
                <a:spcAft>
                  <a:spcPct val="0"/>
                </a:spcAft>
              </a:pPr>
              <a:endParaRPr lang="ko-KR" altLang="en-US" sz="1700" smtClean="0">
                <a:solidFill>
                  <a:srgbClr val="FFFFFF"/>
                </a:solidFill>
                <a:latin typeface="Calibri" charset="0"/>
                <a:ea typeface="굴림" charset="0"/>
                <a:cs typeface="굴림" charset="0"/>
              </a:endParaRPr>
            </a:p>
          </p:txBody>
        </p:sp>
        <p:sp>
          <p:nvSpPr>
            <p:cNvPr id="15392" name="Rectangle 11"/>
            <p:cNvSpPr>
              <a:spLocks noChangeArrowheads="1"/>
            </p:cNvSpPr>
            <p:nvPr/>
          </p:nvSpPr>
          <p:spPr bwMode="auto">
            <a:xfrm>
              <a:off x="3321" y="2876"/>
              <a:ext cx="326" cy="325"/>
            </a:xfrm>
            <a:prstGeom prst="rect">
              <a:avLst/>
            </a:prstGeom>
            <a:noFill/>
            <a:ln w="254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lstStyle/>
            <a:p>
              <a:pPr defTabSz="912813" fontAlgn="base">
                <a:spcBef>
                  <a:spcPct val="0"/>
                </a:spcBef>
                <a:spcAft>
                  <a:spcPct val="0"/>
                </a:spcAft>
              </a:pPr>
              <a:endParaRPr lang="ko-KR" altLang="en-US" sz="1700" smtClean="0">
                <a:solidFill>
                  <a:srgbClr val="FFFFFF"/>
                </a:solidFill>
                <a:latin typeface="Calibri" charset="0"/>
                <a:ea typeface="굴림" charset="0"/>
                <a:cs typeface="굴림" charset="0"/>
              </a:endParaRPr>
            </a:p>
          </p:txBody>
        </p:sp>
        <p:sp>
          <p:nvSpPr>
            <p:cNvPr id="15393" name="Rectangle 12"/>
            <p:cNvSpPr>
              <a:spLocks noChangeArrowheads="1"/>
            </p:cNvSpPr>
            <p:nvPr/>
          </p:nvSpPr>
          <p:spPr bwMode="auto">
            <a:xfrm>
              <a:off x="3759" y="3507"/>
              <a:ext cx="325" cy="326"/>
            </a:xfrm>
            <a:prstGeom prst="rect">
              <a:avLst/>
            </a:prstGeom>
            <a:noFill/>
            <a:ln w="254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lstStyle/>
            <a:p>
              <a:pPr defTabSz="912813" fontAlgn="base">
                <a:spcBef>
                  <a:spcPct val="0"/>
                </a:spcBef>
                <a:spcAft>
                  <a:spcPct val="0"/>
                </a:spcAft>
              </a:pPr>
              <a:endParaRPr lang="ko-KR" altLang="en-US" sz="1700" smtClean="0">
                <a:solidFill>
                  <a:srgbClr val="FFFFFF"/>
                </a:solidFill>
                <a:latin typeface="Calibri" charset="0"/>
                <a:ea typeface="굴림" charset="0"/>
                <a:cs typeface="굴림" charset="0"/>
              </a:endParaRPr>
            </a:p>
          </p:txBody>
        </p:sp>
        <p:sp>
          <p:nvSpPr>
            <p:cNvPr id="15394" name="Rectangle 13"/>
            <p:cNvSpPr>
              <a:spLocks noChangeArrowheads="1"/>
            </p:cNvSpPr>
            <p:nvPr/>
          </p:nvSpPr>
          <p:spPr bwMode="auto">
            <a:xfrm>
              <a:off x="4110" y="4485"/>
              <a:ext cx="325" cy="325"/>
            </a:xfrm>
            <a:prstGeom prst="rect">
              <a:avLst/>
            </a:prstGeom>
            <a:noFill/>
            <a:ln w="254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lstStyle/>
            <a:p>
              <a:pPr defTabSz="912813" fontAlgn="base">
                <a:spcBef>
                  <a:spcPct val="0"/>
                </a:spcBef>
                <a:spcAft>
                  <a:spcPct val="0"/>
                </a:spcAft>
              </a:pPr>
              <a:endParaRPr lang="ko-KR" altLang="en-US" sz="1700" smtClean="0">
                <a:solidFill>
                  <a:srgbClr val="FFFFFF"/>
                </a:solidFill>
                <a:latin typeface="Calibri" charset="0"/>
                <a:ea typeface="굴림" charset="0"/>
                <a:cs typeface="굴림" charset="0"/>
              </a:endParaRPr>
            </a:p>
          </p:txBody>
        </p:sp>
      </p:grpSp>
      <p:sp>
        <p:nvSpPr>
          <p:cNvPr id="15" name="Right Arrow 14"/>
          <p:cNvSpPr/>
          <p:nvPr/>
        </p:nvSpPr>
        <p:spPr>
          <a:xfrm>
            <a:off x="4114800" y="2133600"/>
            <a:ext cx="609600" cy="484188"/>
          </a:xfrm>
          <a:prstGeom prst="rightArrow">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lIns="91419" tIns="45710" rIns="91419" bIns="45710" anchor="ctr"/>
          <a:lstStyle/>
          <a:p>
            <a:pPr algn="ctr" defTabSz="914186">
              <a:defRPr/>
            </a:pPr>
            <a:endParaRPr lang="ko-KR" altLang="en-US" sz="1700">
              <a:solidFill>
                <a:srgbClr val="FFFFFF"/>
              </a:solidFill>
              <a:latin typeface="Helvetica"/>
            </a:endParaRPr>
          </a:p>
        </p:txBody>
      </p:sp>
      <p:grpSp>
        <p:nvGrpSpPr>
          <p:cNvPr id="7" name="Group 21"/>
          <p:cNvGrpSpPr>
            <a:grpSpLocks/>
          </p:cNvGrpSpPr>
          <p:nvPr/>
        </p:nvGrpSpPr>
        <p:grpSpPr bwMode="auto">
          <a:xfrm>
            <a:off x="2100263" y="4427538"/>
            <a:ext cx="6370637" cy="906462"/>
            <a:chOff x="1905000" y="3352800"/>
            <a:chExt cx="6794500" cy="1081088"/>
          </a:xfrm>
        </p:grpSpPr>
        <p:pic>
          <p:nvPicPr>
            <p:cNvPr id="15386" name="Picture 49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48000" y="3352800"/>
              <a:ext cx="1082675" cy="1077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87" name="Rectangle 492"/>
            <p:cNvSpPr>
              <a:spLocks noChangeArrowheads="1"/>
            </p:cNvSpPr>
            <p:nvPr/>
          </p:nvSpPr>
          <p:spPr bwMode="auto">
            <a:xfrm>
              <a:off x="1905000" y="3657601"/>
              <a:ext cx="5876725" cy="550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defTabSz="912813" fontAlgn="base">
                <a:spcBef>
                  <a:spcPct val="0"/>
                </a:spcBef>
                <a:spcAft>
                  <a:spcPct val="0"/>
                </a:spcAft>
              </a:pPr>
              <a:r>
                <a:rPr lang="en-US" sz="2400" dirty="0" smtClean="0">
                  <a:solidFill>
                    <a:srgbClr val="FF0000"/>
                  </a:solidFill>
                  <a:latin typeface="Symbol" charset="0"/>
                  <a:ea typeface="ＭＳ Ｐゴシック" charset="0"/>
                  <a:cs typeface="Arial" charset="0"/>
                </a:rPr>
                <a:t>»</a:t>
              </a:r>
              <a:r>
                <a:rPr lang="en-US" sz="2400" dirty="0" smtClean="0">
                  <a:solidFill>
                    <a:srgbClr val="FF0000"/>
                  </a:solidFill>
                  <a:latin typeface="Perpetua" charset="0"/>
                  <a:ea typeface="ＭＳ Ｐゴシック" charset="0"/>
                  <a:cs typeface="Arial" charset="0"/>
                </a:rPr>
                <a:t> 0.8 *                   + 0.3 *                     + 0.5 *</a:t>
              </a:r>
              <a:endParaRPr lang="en-US" sz="2400" dirty="0" smtClean="0">
                <a:solidFill>
                  <a:srgbClr val="FF0000"/>
                </a:solidFill>
                <a:latin typeface="cmsy10" charset="0"/>
                <a:ea typeface="ＭＳ Ｐゴシック" charset="0"/>
                <a:cs typeface="Arial" charset="0"/>
              </a:endParaRPr>
            </a:p>
          </p:txBody>
        </p:sp>
        <p:pic>
          <p:nvPicPr>
            <p:cNvPr id="15388" name="Picture 49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00675" y="3352800"/>
              <a:ext cx="1076325" cy="1081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89" name="Picture 49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620000" y="3352800"/>
              <a:ext cx="1079500" cy="107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1" name="Rectangle 495"/>
          <p:cNvSpPr>
            <a:spLocks noChangeArrowheads="1"/>
          </p:cNvSpPr>
          <p:nvPr/>
        </p:nvSpPr>
        <p:spPr bwMode="auto">
          <a:xfrm>
            <a:off x="914400" y="5334000"/>
            <a:ext cx="80010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9" tIns="45710" rIns="91419" bIns="45710">
            <a:spAutoFit/>
          </a:bodyPr>
          <a:lstStyle/>
          <a:p>
            <a:pPr defTabSz="912813" fontAlgn="base">
              <a:spcBef>
                <a:spcPct val="0"/>
              </a:spcBef>
              <a:spcAft>
                <a:spcPct val="0"/>
              </a:spcAft>
            </a:pPr>
            <a:r>
              <a:rPr lang="en-US" sz="2800" dirty="0" smtClean="0">
                <a:solidFill>
                  <a:srgbClr val="FF0000"/>
                </a:solidFill>
                <a:latin typeface="Perpetua" charset="0"/>
                <a:ea typeface="ＭＳ Ｐゴシック" charset="0"/>
                <a:cs typeface="Arial" charset="0"/>
              </a:rPr>
              <a:t>     </a:t>
            </a:r>
            <a:r>
              <a:rPr lang="en-US" sz="2400" i="1" dirty="0" smtClean="0">
                <a:solidFill>
                  <a:srgbClr val="FF0000"/>
                </a:solidFill>
                <a:latin typeface="Cambria" charset="0"/>
                <a:ea typeface="ＭＳ Ｐゴシック" charset="0"/>
                <a:cs typeface="Arial" charset="0"/>
              </a:rPr>
              <a:t>x</a:t>
            </a:r>
            <a:r>
              <a:rPr lang="en-US" sz="2400" i="1" dirty="0" smtClean="0">
                <a:solidFill>
                  <a:srgbClr val="FF0000"/>
                </a:solidFill>
                <a:latin typeface="Perpetua" charset="0"/>
                <a:ea typeface="ＭＳ Ｐゴシック" charset="0"/>
                <a:cs typeface="Arial" charset="0"/>
              </a:rPr>
              <a:t> 	    </a:t>
            </a:r>
            <a:r>
              <a:rPr lang="en-US" sz="2400" dirty="0" smtClean="0">
                <a:solidFill>
                  <a:srgbClr val="FF0000"/>
                </a:solidFill>
                <a:latin typeface="Symbol" charset="0"/>
                <a:ea typeface="ＭＳ Ｐゴシック" charset="0"/>
                <a:cs typeface="Arial" charset="0"/>
              </a:rPr>
              <a:t>»</a:t>
            </a:r>
            <a:r>
              <a:rPr lang="en-US" sz="2400" i="1" dirty="0" smtClean="0">
                <a:solidFill>
                  <a:srgbClr val="FF0000"/>
                </a:solidFill>
                <a:latin typeface="Perpetua" charset="0"/>
                <a:ea typeface="ＭＳ Ｐゴシック" charset="0"/>
                <a:cs typeface="Arial" charset="0"/>
              </a:rPr>
              <a:t> </a:t>
            </a:r>
            <a:r>
              <a:rPr lang="en-US" sz="2400" dirty="0" smtClean="0">
                <a:solidFill>
                  <a:srgbClr val="FF0000"/>
                </a:solidFill>
                <a:latin typeface="Perpetua" charset="0"/>
                <a:ea typeface="ＭＳ Ｐゴシック" charset="0"/>
                <a:cs typeface="Arial" charset="0"/>
              </a:rPr>
              <a:t>0.8 *       </a:t>
            </a:r>
            <a:r>
              <a:rPr lang="en-US" sz="2400" dirty="0" smtClean="0">
                <a:solidFill>
                  <a:srgbClr val="FF0000"/>
                </a:solidFill>
                <a:latin typeface="Symbol" charset="0"/>
                <a:ea typeface="ＭＳ Ｐゴシック" charset="0"/>
                <a:cs typeface="Arial" charset="0"/>
              </a:rPr>
              <a:t>f</a:t>
            </a:r>
            <a:r>
              <a:rPr lang="en-US" sz="2400" baseline="-50000" dirty="0" smtClean="0">
                <a:solidFill>
                  <a:srgbClr val="FF0000"/>
                </a:solidFill>
                <a:latin typeface="Cambria" charset="0"/>
                <a:ea typeface="ＭＳ Ｐゴシック" charset="0"/>
                <a:cs typeface="Arial" charset="0"/>
                <a:sym typeface="Symbol" charset="0"/>
              </a:rPr>
              <a:t>36</a:t>
            </a:r>
            <a:r>
              <a:rPr lang="en-US" sz="2400" baseline="-25000" dirty="0" smtClean="0">
                <a:solidFill>
                  <a:srgbClr val="FF0000"/>
                </a:solidFill>
                <a:latin typeface="Perpetua" charset="0"/>
                <a:ea typeface="ＭＳ Ｐゴシック" charset="0"/>
                <a:cs typeface="Arial" charset="0"/>
                <a:sym typeface="Symbol" charset="0"/>
              </a:rPr>
              <a:t>         </a:t>
            </a:r>
            <a:r>
              <a:rPr lang="en-US" sz="2400" dirty="0" smtClean="0">
                <a:solidFill>
                  <a:srgbClr val="FF0000"/>
                </a:solidFill>
                <a:latin typeface="Perpetua" charset="0"/>
                <a:ea typeface="ＭＳ Ｐゴシック" charset="0"/>
                <a:cs typeface="Arial" charset="0"/>
              </a:rPr>
              <a:t>+  0.3 *        </a:t>
            </a:r>
            <a:r>
              <a:rPr lang="en-US" sz="2400" dirty="0" smtClean="0">
                <a:solidFill>
                  <a:srgbClr val="FF0000"/>
                </a:solidFill>
                <a:latin typeface="Symbol" charset="0"/>
                <a:ea typeface="ＭＳ Ｐゴシック" charset="0"/>
                <a:cs typeface="Arial" charset="0"/>
              </a:rPr>
              <a:t>f</a:t>
            </a:r>
            <a:r>
              <a:rPr lang="en-US" sz="2400" baseline="-25000" dirty="0" smtClean="0">
                <a:solidFill>
                  <a:srgbClr val="FF0000"/>
                </a:solidFill>
                <a:latin typeface="Cambria" charset="0"/>
                <a:ea typeface="ＭＳ Ｐゴシック" charset="0"/>
                <a:cs typeface="Arial" charset="0"/>
                <a:sym typeface="Symbol" charset="0"/>
              </a:rPr>
              <a:t>42</a:t>
            </a:r>
            <a:r>
              <a:rPr lang="en-US" sz="2400" baseline="-50000" dirty="0" smtClean="0">
                <a:solidFill>
                  <a:srgbClr val="FF0000"/>
                </a:solidFill>
                <a:latin typeface="Perpetua" charset="0"/>
                <a:ea typeface="ＭＳ Ｐゴシック" charset="0"/>
                <a:cs typeface="Arial" charset="0"/>
                <a:sym typeface="Symbol" charset="0"/>
              </a:rPr>
              <a:t>          </a:t>
            </a:r>
            <a:r>
              <a:rPr lang="en-US" sz="2400" dirty="0" smtClean="0">
                <a:solidFill>
                  <a:srgbClr val="FF0000"/>
                </a:solidFill>
                <a:latin typeface="Perpetua" charset="0"/>
                <a:ea typeface="ＭＳ Ｐゴシック" charset="0"/>
                <a:cs typeface="Arial" charset="0"/>
              </a:rPr>
              <a:t>+ 0.5 *       </a:t>
            </a:r>
            <a:r>
              <a:rPr lang="en-US" sz="2400" dirty="0" smtClean="0">
                <a:solidFill>
                  <a:srgbClr val="FF0000"/>
                </a:solidFill>
                <a:latin typeface="Symbol" charset="0"/>
                <a:ea typeface="ＭＳ Ｐゴシック" charset="0"/>
                <a:cs typeface="Arial" charset="0"/>
              </a:rPr>
              <a:t>f</a:t>
            </a:r>
            <a:r>
              <a:rPr lang="en-US" sz="2400" baseline="-25000" dirty="0" smtClean="0">
                <a:solidFill>
                  <a:srgbClr val="FF0000"/>
                </a:solidFill>
                <a:latin typeface="Cambria" charset="0"/>
                <a:ea typeface="ＭＳ Ｐゴシック" charset="0"/>
                <a:cs typeface="Arial" charset="0"/>
              </a:rPr>
              <a:t>63</a:t>
            </a:r>
          </a:p>
        </p:txBody>
      </p:sp>
      <p:sp>
        <p:nvSpPr>
          <p:cNvPr id="22" name="Rectangle 495"/>
          <p:cNvSpPr>
            <a:spLocks noChangeArrowheads="1"/>
          </p:cNvSpPr>
          <p:nvPr/>
        </p:nvSpPr>
        <p:spPr bwMode="auto">
          <a:xfrm>
            <a:off x="1371600" y="5813425"/>
            <a:ext cx="5638800" cy="892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9" tIns="45710" rIns="91419" bIns="45710">
            <a:spAutoFit/>
          </a:bodyPr>
          <a:lstStyle/>
          <a:p>
            <a:pPr algn="ctr" defTabSz="912813" fontAlgn="base">
              <a:spcBef>
                <a:spcPct val="0"/>
              </a:spcBef>
              <a:spcAft>
                <a:spcPct val="0"/>
              </a:spcAft>
            </a:pPr>
            <a:r>
              <a:rPr lang="en-US" sz="2400" dirty="0" smtClean="0">
                <a:solidFill>
                  <a:srgbClr val="FF0000"/>
                </a:solidFill>
                <a:latin typeface="Calibri" charset="0"/>
                <a:ea typeface="ＭＳ Ｐゴシック" charset="0"/>
                <a:cs typeface="Arial" charset="0"/>
              </a:rPr>
              <a:t> [</a:t>
            </a:r>
            <a:r>
              <a:rPr lang="en-US" sz="2000" dirty="0" smtClean="0">
                <a:solidFill>
                  <a:srgbClr val="FF0000"/>
                </a:solidFill>
                <a:latin typeface="Calibri" charset="0"/>
                <a:ea typeface="ＭＳ Ｐゴシック" charset="0"/>
                <a:cs typeface="Arial" charset="0"/>
              </a:rPr>
              <a:t>0, 0, …, 0,</a:t>
            </a:r>
            <a:r>
              <a:rPr lang="en-US" sz="2400" dirty="0" smtClean="0">
                <a:solidFill>
                  <a:srgbClr val="FF0000"/>
                </a:solidFill>
                <a:latin typeface="Calibri" charset="0"/>
                <a:ea typeface="ＭＳ Ｐゴシック" charset="0"/>
                <a:cs typeface="Arial" charset="0"/>
              </a:rPr>
              <a:t> </a:t>
            </a:r>
            <a:r>
              <a:rPr lang="en-US" sz="2800" b="1" dirty="0" smtClean="0">
                <a:solidFill>
                  <a:srgbClr val="FF0000"/>
                </a:solidFill>
                <a:latin typeface="Calibri" charset="0"/>
                <a:ea typeface="ＭＳ Ｐゴシック" charset="0"/>
                <a:cs typeface="Arial" charset="0"/>
              </a:rPr>
              <a:t>0.8</a:t>
            </a:r>
            <a:r>
              <a:rPr lang="en-US" sz="2400" dirty="0" smtClean="0">
                <a:solidFill>
                  <a:srgbClr val="FF0000"/>
                </a:solidFill>
                <a:latin typeface="Calibri" charset="0"/>
                <a:ea typeface="ＭＳ Ｐゴシック" charset="0"/>
                <a:cs typeface="Arial" charset="0"/>
              </a:rPr>
              <a:t>, </a:t>
            </a:r>
            <a:r>
              <a:rPr lang="en-US" sz="2000" dirty="0" smtClean="0">
                <a:solidFill>
                  <a:srgbClr val="FF0000"/>
                </a:solidFill>
                <a:latin typeface="Calibri" charset="0"/>
                <a:ea typeface="ＭＳ Ｐゴシック" charset="0"/>
                <a:cs typeface="Arial" charset="0"/>
              </a:rPr>
              <a:t>0, …, 0, </a:t>
            </a:r>
            <a:r>
              <a:rPr lang="en-US" sz="2800" b="1" dirty="0" smtClean="0">
                <a:solidFill>
                  <a:srgbClr val="FF0000"/>
                </a:solidFill>
                <a:latin typeface="Calibri" charset="0"/>
                <a:ea typeface="ＭＳ Ｐゴシック" charset="0"/>
                <a:cs typeface="Arial" charset="0"/>
              </a:rPr>
              <a:t>0.3</a:t>
            </a:r>
            <a:r>
              <a:rPr lang="en-US" sz="2400" dirty="0" smtClean="0">
                <a:solidFill>
                  <a:srgbClr val="FF0000"/>
                </a:solidFill>
                <a:latin typeface="Calibri" charset="0"/>
                <a:ea typeface="ＭＳ Ｐゴシック" charset="0"/>
                <a:cs typeface="Arial" charset="0"/>
              </a:rPr>
              <a:t>, </a:t>
            </a:r>
            <a:r>
              <a:rPr lang="en-US" sz="2000" dirty="0" smtClean="0">
                <a:solidFill>
                  <a:srgbClr val="FF0000"/>
                </a:solidFill>
                <a:latin typeface="Calibri" charset="0"/>
                <a:ea typeface="ＭＳ Ｐゴシック" charset="0"/>
                <a:cs typeface="Arial" charset="0"/>
              </a:rPr>
              <a:t>0, …, 0, </a:t>
            </a:r>
            <a:r>
              <a:rPr lang="en-US" sz="2800" b="1" dirty="0" smtClean="0">
                <a:solidFill>
                  <a:srgbClr val="FF0000"/>
                </a:solidFill>
                <a:latin typeface="Calibri" charset="0"/>
                <a:ea typeface="ＭＳ Ｐゴシック" charset="0"/>
                <a:cs typeface="Arial" charset="0"/>
              </a:rPr>
              <a:t>0.5</a:t>
            </a:r>
            <a:r>
              <a:rPr lang="en-US" sz="2000" dirty="0" smtClean="0">
                <a:solidFill>
                  <a:srgbClr val="FF0000"/>
                </a:solidFill>
                <a:latin typeface="Calibri" charset="0"/>
                <a:ea typeface="ＭＳ Ｐゴシック" charset="0"/>
                <a:cs typeface="Arial" charset="0"/>
              </a:rPr>
              <a:t>, …</a:t>
            </a:r>
            <a:r>
              <a:rPr lang="en-US" sz="2400" dirty="0" smtClean="0">
                <a:solidFill>
                  <a:srgbClr val="FF0000"/>
                </a:solidFill>
                <a:latin typeface="Calibri" charset="0"/>
                <a:ea typeface="ＭＳ Ｐゴシック" charset="0"/>
                <a:cs typeface="Arial" charset="0"/>
              </a:rPr>
              <a:t>] </a:t>
            </a:r>
          </a:p>
          <a:p>
            <a:pPr algn="ctr" defTabSz="912813" fontAlgn="base">
              <a:spcBef>
                <a:spcPct val="0"/>
              </a:spcBef>
              <a:spcAft>
                <a:spcPct val="0"/>
              </a:spcAft>
            </a:pPr>
            <a:r>
              <a:rPr lang="en-US" sz="2400" dirty="0" smtClean="0">
                <a:solidFill>
                  <a:srgbClr val="FF0000"/>
                </a:solidFill>
                <a:latin typeface="Calibri" charset="0"/>
                <a:ea typeface="ＭＳ Ｐゴシック" charset="0"/>
                <a:cs typeface="Arial" charset="0"/>
              </a:rPr>
              <a:t>=</a:t>
            </a:r>
            <a:r>
              <a:rPr lang="en-US" altLang="ko-KR" sz="2400" dirty="0" smtClean="0">
                <a:solidFill>
                  <a:srgbClr val="FF0000"/>
                </a:solidFill>
                <a:latin typeface="Calibri" charset="0"/>
                <a:ea typeface="ＭＳ Ｐゴシック" charset="0"/>
                <a:cs typeface="Arial" charset="0"/>
              </a:rPr>
              <a:t> [a</a:t>
            </a:r>
            <a:r>
              <a:rPr lang="en-US" altLang="ko-KR" sz="2400" baseline="-25000" dirty="0" smtClean="0">
                <a:solidFill>
                  <a:srgbClr val="FF0000"/>
                </a:solidFill>
                <a:latin typeface="Calibri" charset="0"/>
                <a:ea typeface="ＭＳ Ｐゴシック" charset="0"/>
                <a:cs typeface="Arial" charset="0"/>
              </a:rPr>
              <a:t>1</a:t>
            </a:r>
            <a:r>
              <a:rPr lang="en-US" altLang="ko-KR" sz="2400" dirty="0" smtClean="0">
                <a:solidFill>
                  <a:srgbClr val="FF0000"/>
                </a:solidFill>
                <a:latin typeface="Calibri" charset="0"/>
                <a:ea typeface="ＭＳ Ｐゴシック" charset="0"/>
                <a:cs typeface="Arial" charset="0"/>
              </a:rPr>
              <a:t>, …, a</a:t>
            </a:r>
            <a:r>
              <a:rPr lang="en-US" altLang="ko-KR" sz="2400" baseline="-25000" dirty="0" smtClean="0">
                <a:solidFill>
                  <a:srgbClr val="FF0000"/>
                </a:solidFill>
                <a:latin typeface="Calibri" charset="0"/>
                <a:ea typeface="ＭＳ Ｐゴシック" charset="0"/>
                <a:cs typeface="Arial" charset="0"/>
              </a:rPr>
              <a:t>64</a:t>
            </a:r>
            <a:r>
              <a:rPr lang="en-US" altLang="ko-KR" sz="2400" dirty="0" smtClean="0">
                <a:solidFill>
                  <a:srgbClr val="FF0000"/>
                </a:solidFill>
                <a:latin typeface="Calibri" charset="0"/>
                <a:ea typeface="ＭＳ Ｐゴシック" charset="0"/>
                <a:cs typeface="Arial" charset="0"/>
              </a:rPr>
              <a:t>]    (feature representation) </a:t>
            </a:r>
            <a:endParaRPr lang="en-US" sz="2400" baseline="-25000" dirty="0" smtClean="0">
              <a:solidFill>
                <a:srgbClr val="FF0000"/>
              </a:solidFill>
              <a:latin typeface="Calibri" charset="0"/>
              <a:ea typeface="ＭＳ Ｐゴシック" charset="0"/>
              <a:cs typeface="Arial" charset="0"/>
            </a:endParaRPr>
          </a:p>
        </p:txBody>
      </p:sp>
      <p:grpSp>
        <p:nvGrpSpPr>
          <p:cNvPr id="15371" name="Group 33"/>
          <p:cNvGrpSpPr>
            <a:grpSpLocks/>
          </p:cNvGrpSpPr>
          <p:nvPr/>
        </p:nvGrpSpPr>
        <p:grpSpPr bwMode="auto">
          <a:xfrm>
            <a:off x="5486400" y="1371600"/>
            <a:ext cx="2590800" cy="2590800"/>
            <a:chOff x="5257800" y="1524000"/>
            <a:chExt cx="2590800" cy="2590800"/>
          </a:xfrm>
        </p:grpSpPr>
        <p:pic>
          <p:nvPicPr>
            <p:cNvPr id="15382" name="Picture 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257800" y="1524000"/>
              <a:ext cx="2590800" cy="259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83" name="Picture 3"/>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600704" y="3150407"/>
              <a:ext cx="302400" cy="30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84" name="Picture 4"/>
            <p:cNvPicPr>
              <a:picLocks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243637" y="2828926"/>
              <a:ext cx="302400" cy="30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85" name="Picture 5"/>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210422" y="3795711"/>
              <a:ext cx="302400" cy="30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8" name="Rectangle 27"/>
          <p:cNvSpPr>
            <a:spLocks noChangeAspect="1"/>
          </p:cNvSpPr>
          <p:nvPr/>
        </p:nvSpPr>
        <p:spPr>
          <a:xfrm>
            <a:off x="5791200" y="2960688"/>
            <a:ext cx="360363" cy="360362"/>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lIns="91419" tIns="45710" rIns="91419" bIns="45710" anchor="ctr"/>
          <a:lstStyle/>
          <a:p>
            <a:pPr algn="ctr" defTabSz="914186">
              <a:defRPr/>
            </a:pPr>
            <a:endParaRPr lang="ko-KR" altLang="en-US" sz="1700">
              <a:solidFill>
                <a:srgbClr val="FFFFFF"/>
              </a:solidFill>
              <a:latin typeface="Helvetica"/>
            </a:endParaRPr>
          </a:p>
        </p:txBody>
      </p:sp>
      <p:sp>
        <p:nvSpPr>
          <p:cNvPr id="29" name="Rectangle 28"/>
          <p:cNvSpPr>
            <a:spLocks noChangeAspect="1"/>
          </p:cNvSpPr>
          <p:nvPr/>
        </p:nvSpPr>
        <p:spPr>
          <a:xfrm>
            <a:off x="6432550" y="2644775"/>
            <a:ext cx="360363" cy="360363"/>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lIns="91419" tIns="45710" rIns="91419" bIns="45710" anchor="ctr"/>
          <a:lstStyle/>
          <a:p>
            <a:pPr algn="ctr" defTabSz="914186">
              <a:defRPr/>
            </a:pPr>
            <a:endParaRPr lang="ko-KR" altLang="en-US" sz="1700">
              <a:solidFill>
                <a:srgbClr val="FFFFFF"/>
              </a:solidFill>
              <a:latin typeface="Helvetica"/>
            </a:endParaRPr>
          </a:p>
        </p:txBody>
      </p:sp>
      <p:sp>
        <p:nvSpPr>
          <p:cNvPr id="30" name="Rectangle 29"/>
          <p:cNvSpPr>
            <a:spLocks noChangeAspect="1"/>
          </p:cNvSpPr>
          <p:nvPr/>
        </p:nvSpPr>
        <p:spPr>
          <a:xfrm>
            <a:off x="7412038" y="3613150"/>
            <a:ext cx="360362" cy="358775"/>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lIns="91419" tIns="45710" rIns="91419" bIns="45710" anchor="ctr"/>
          <a:lstStyle/>
          <a:p>
            <a:pPr algn="ctr" defTabSz="914186">
              <a:defRPr/>
            </a:pPr>
            <a:endParaRPr lang="ko-KR" altLang="en-US" sz="1700">
              <a:solidFill>
                <a:srgbClr val="FFFFFF"/>
              </a:solidFill>
              <a:latin typeface="Helvetica"/>
            </a:endParaRPr>
          </a:p>
        </p:txBody>
      </p:sp>
      <p:pic>
        <p:nvPicPr>
          <p:cNvPr id="31" name="Picture 490"/>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03300" y="4427538"/>
            <a:ext cx="1036638" cy="912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2" name="Straight Arrow Connector 31"/>
          <p:cNvCxnSpPr/>
          <p:nvPr/>
        </p:nvCxnSpPr>
        <p:spPr>
          <a:xfrm rot="10800000" flipV="1">
            <a:off x="3629025" y="3276600"/>
            <a:ext cx="2162175" cy="1150938"/>
          </a:xfrm>
          <a:prstGeom prst="straightConnector1">
            <a:avLst/>
          </a:prstGeom>
          <a:ln w="38100">
            <a:solidFill>
              <a:srgbClr val="FFC000"/>
            </a:solidFill>
            <a:tailEnd type="arrow"/>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rot="5400000">
            <a:off x="5529263" y="3333750"/>
            <a:ext cx="1449388" cy="738187"/>
          </a:xfrm>
          <a:prstGeom prst="straightConnector1">
            <a:avLst/>
          </a:prstGeom>
          <a:ln w="38100">
            <a:solidFill>
              <a:srgbClr val="FFC000"/>
            </a:solidFill>
            <a:tailEnd type="arrow"/>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stCxn id="30" idx="2"/>
          </p:cNvCxnSpPr>
          <p:nvPr/>
        </p:nvCxnSpPr>
        <p:spPr>
          <a:xfrm rot="16200000" flipH="1">
            <a:off x="7577137" y="3987801"/>
            <a:ext cx="455613" cy="423862"/>
          </a:xfrm>
          <a:prstGeom prst="straightConnector1">
            <a:avLst/>
          </a:prstGeom>
          <a:ln w="38100">
            <a:solidFill>
              <a:srgbClr val="FFC000"/>
            </a:solidFill>
            <a:tailEnd type="arrow"/>
          </a:ln>
        </p:spPr>
        <p:style>
          <a:lnRef idx="1">
            <a:schemeClr val="accent1"/>
          </a:lnRef>
          <a:fillRef idx="0">
            <a:schemeClr val="accent1"/>
          </a:fillRef>
          <a:effectRef idx="0">
            <a:schemeClr val="accent1"/>
          </a:effectRef>
          <a:fontRef idx="minor">
            <a:schemeClr val="tx1"/>
          </a:fontRef>
        </p:style>
      </p:cxnSp>
      <p:sp>
        <p:nvSpPr>
          <p:cNvPr id="35" name="TextBox 34"/>
          <p:cNvSpPr txBox="1">
            <a:spLocks noChangeArrowheads="1"/>
          </p:cNvSpPr>
          <p:nvPr/>
        </p:nvSpPr>
        <p:spPr bwMode="auto">
          <a:xfrm>
            <a:off x="533400" y="3957638"/>
            <a:ext cx="1845986" cy="461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19" tIns="45710" rIns="91419" bIns="45710">
            <a:spAutoFit/>
          </a:bodyPr>
          <a:lstStyle>
            <a:lvl1pPr algn="ctr" defTabSz="912813" eaLnBrk="0" hangingPunct="0">
              <a:spcBef>
                <a:spcPct val="100000"/>
              </a:spcBef>
              <a:defRPr>
                <a:solidFill>
                  <a:schemeClr val="tx1"/>
                </a:solidFill>
                <a:latin typeface="Helvetica" charset="0"/>
                <a:ea typeface="ＭＳ Ｐゴシック" charset="0"/>
              </a:defRPr>
            </a:lvl1pPr>
            <a:lvl2pPr marL="742950" indent="-285750" algn="ctr" defTabSz="912813" eaLnBrk="0" hangingPunct="0">
              <a:spcBef>
                <a:spcPct val="100000"/>
              </a:spcBef>
              <a:defRPr>
                <a:solidFill>
                  <a:schemeClr val="tx1"/>
                </a:solidFill>
                <a:latin typeface="Helvetica" charset="0"/>
                <a:ea typeface="ＭＳ Ｐゴシック" charset="0"/>
              </a:defRPr>
            </a:lvl2pPr>
            <a:lvl3pPr marL="1143000" indent="-228600" algn="ctr" defTabSz="912813" eaLnBrk="0" hangingPunct="0">
              <a:spcBef>
                <a:spcPct val="100000"/>
              </a:spcBef>
              <a:defRPr>
                <a:solidFill>
                  <a:schemeClr val="tx1"/>
                </a:solidFill>
                <a:latin typeface="Helvetica" charset="0"/>
                <a:ea typeface="ＭＳ Ｐゴシック" charset="0"/>
              </a:defRPr>
            </a:lvl3pPr>
            <a:lvl4pPr marL="1600200" indent="-228600" algn="ctr" defTabSz="912813" eaLnBrk="0" hangingPunct="0">
              <a:spcBef>
                <a:spcPct val="100000"/>
              </a:spcBef>
              <a:defRPr>
                <a:solidFill>
                  <a:schemeClr val="tx1"/>
                </a:solidFill>
                <a:latin typeface="Helvetica" charset="0"/>
                <a:ea typeface="ＭＳ Ｐゴシック" charset="0"/>
              </a:defRPr>
            </a:lvl4pPr>
            <a:lvl5pPr marL="2057400" indent="-228600" algn="ctr" defTabSz="912813" eaLnBrk="0" hangingPunct="0">
              <a:spcBef>
                <a:spcPct val="100000"/>
              </a:spcBef>
              <a:defRPr>
                <a:solidFill>
                  <a:schemeClr val="tx1"/>
                </a:solidFill>
                <a:latin typeface="Helvetica" charset="0"/>
                <a:ea typeface="ＭＳ Ｐゴシック" charset="0"/>
              </a:defRPr>
            </a:lvl5pPr>
            <a:lvl6pPr marL="2514600" indent="-228600" algn="ctr" defTabSz="912813" eaLnBrk="0" fontAlgn="base" hangingPunct="0">
              <a:spcBef>
                <a:spcPct val="100000"/>
              </a:spcBef>
              <a:spcAft>
                <a:spcPct val="0"/>
              </a:spcAft>
              <a:defRPr>
                <a:solidFill>
                  <a:schemeClr val="tx1"/>
                </a:solidFill>
                <a:latin typeface="Helvetica" charset="0"/>
                <a:ea typeface="ＭＳ Ｐゴシック" charset="0"/>
              </a:defRPr>
            </a:lvl6pPr>
            <a:lvl7pPr marL="2971800" indent="-228600" algn="ctr" defTabSz="912813" eaLnBrk="0" fontAlgn="base" hangingPunct="0">
              <a:spcBef>
                <a:spcPct val="100000"/>
              </a:spcBef>
              <a:spcAft>
                <a:spcPct val="0"/>
              </a:spcAft>
              <a:defRPr>
                <a:solidFill>
                  <a:schemeClr val="tx1"/>
                </a:solidFill>
                <a:latin typeface="Helvetica" charset="0"/>
                <a:ea typeface="ＭＳ Ｐゴシック" charset="0"/>
              </a:defRPr>
            </a:lvl7pPr>
            <a:lvl8pPr marL="3429000" indent="-228600" algn="ctr" defTabSz="912813" eaLnBrk="0" fontAlgn="base" hangingPunct="0">
              <a:spcBef>
                <a:spcPct val="100000"/>
              </a:spcBef>
              <a:spcAft>
                <a:spcPct val="0"/>
              </a:spcAft>
              <a:defRPr>
                <a:solidFill>
                  <a:schemeClr val="tx1"/>
                </a:solidFill>
                <a:latin typeface="Helvetica" charset="0"/>
                <a:ea typeface="ＭＳ Ｐゴシック" charset="0"/>
              </a:defRPr>
            </a:lvl8pPr>
            <a:lvl9pPr marL="3886200" indent="-228600" algn="ctr" defTabSz="912813" eaLnBrk="0" fontAlgn="base" hangingPunct="0">
              <a:spcBef>
                <a:spcPct val="100000"/>
              </a:spcBef>
              <a:spcAft>
                <a:spcPct val="0"/>
              </a:spcAft>
              <a:defRPr>
                <a:solidFill>
                  <a:schemeClr val="tx1"/>
                </a:solidFill>
                <a:latin typeface="Helvetica" charset="0"/>
                <a:ea typeface="ＭＳ Ｐゴシック" charset="0"/>
              </a:defRPr>
            </a:lvl9pPr>
          </a:lstStyle>
          <a:p>
            <a:pPr algn="l" eaLnBrk="1" fontAlgn="base" hangingPunct="1">
              <a:spcBef>
                <a:spcPct val="0"/>
              </a:spcBef>
              <a:spcAft>
                <a:spcPct val="0"/>
              </a:spcAft>
            </a:pPr>
            <a:r>
              <a:rPr lang="en-US" altLang="ko-KR" sz="2400" dirty="0" smtClean="0">
                <a:solidFill>
                  <a:srgbClr val="FF0000"/>
                </a:solidFill>
                <a:latin typeface="Calibri" charset="0"/>
                <a:cs typeface="Arial" charset="0"/>
              </a:rPr>
              <a:t>Test example</a:t>
            </a:r>
            <a:endParaRPr lang="ko-KR" altLang="en-US" sz="2400" dirty="0" smtClean="0">
              <a:solidFill>
                <a:srgbClr val="FF0000"/>
              </a:solidFill>
              <a:latin typeface="Calibri" charset="0"/>
              <a:cs typeface="Arial" charset="0"/>
            </a:endParaRPr>
          </a:p>
        </p:txBody>
      </p:sp>
      <p:sp>
        <p:nvSpPr>
          <p:cNvPr id="15380" name="Rectangle 11"/>
          <p:cNvSpPr>
            <a:spLocks noChangeArrowheads="1"/>
          </p:cNvSpPr>
          <p:nvPr/>
        </p:nvSpPr>
        <p:spPr bwMode="auto">
          <a:xfrm>
            <a:off x="1295400" y="2362200"/>
            <a:ext cx="228600" cy="228600"/>
          </a:xfrm>
          <a:prstGeom prst="rect">
            <a:avLst/>
          </a:prstGeom>
          <a:noFill/>
          <a:ln w="254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lIns="91419" tIns="45710" rIns="91419" bIns="45710"/>
          <a:lstStyle/>
          <a:p>
            <a:pPr defTabSz="912813" fontAlgn="base">
              <a:spcBef>
                <a:spcPct val="0"/>
              </a:spcBef>
              <a:spcAft>
                <a:spcPct val="0"/>
              </a:spcAft>
            </a:pPr>
            <a:endParaRPr lang="ko-KR" altLang="en-US" sz="1700" smtClean="0">
              <a:solidFill>
                <a:srgbClr val="FFFFFF"/>
              </a:solidFill>
              <a:latin typeface="Calibri" charset="0"/>
              <a:ea typeface="굴림" charset="0"/>
              <a:cs typeface="굴림" charset="0"/>
            </a:endParaRPr>
          </a:p>
        </p:txBody>
      </p:sp>
      <p:sp>
        <p:nvSpPr>
          <p:cNvPr id="37" name="Rectangle 495"/>
          <p:cNvSpPr>
            <a:spLocks noChangeArrowheads="1"/>
          </p:cNvSpPr>
          <p:nvPr/>
        </p:nvSpPr>
        <p:spPr bwMode="auto">
          <a:xfrm>
            <a:off x="6415088" y="6027738"/>
            <a:ext cx="3124200"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9" tIns="45710" rIns="91419" bIns="45710">
            <a:spAutoFit/>
          </a:bodyPr>
          <a:lstStyle/>
          <a:p>
            <a:pPr algn="ctr" defTabSz="912813" fontAlgn="base">
              <a:spcBef>
                <a:spcPct val="0"/>
              </a:spcBef>
              <a:spcAft>
                <a:spcPct val="0"/>
              </a:spcAft>
            </a:pPr>
            <a:r>
              <a:rPr lang="en-US" sz="2400" dirty="0" smtClean="0">
                <a:solidFill>
                  <a:srgbClr val="FF0000"/>
                </a:solidFill>
                <a:latin typeface="Calibri" charset="0"/>
                <a:ea typeface="ＭＳ Ｐゴシック" charset="0"/>
                <a:cs typeface="Arial" charset="0"/>
              </a:rPr>
              <a:t>Compact &amp; easily</a:t>
            </a:r>
          </a:p>
          <a:p>
            <a:pPr algn="ctr" defTabSz="912813" fontAlgn="base">
              <a:spcBef>
                <a:spcPct val="0"/>
              </a:spcBef>
              <a:spcAft>
                <a:spcPct val="0"/>
              </a:spcAft>
            </a:pPr>
            <a:r>
              <a:rPr lang="en-US" sz="2400" dirty="0" smtClean="0">
                <a:solidFill>
                  <a:srgbClr val="FF0000"/>
                </a:solidFill>
                <a:latin typeface="Calibri" charset="0"/>
                <a:ea typeface="ＭＳ Ｐゴシック" charset="0"/>
                <a:cs typeface="Arial" charset="0"/>
              </a:rPr>
              <a:t>interpretable</a:t>
            </a:r>
            <a:endParaRPr lang="en-US" sz="2400" baseline="-25000" dirty="0" smtClean="0">
              <a:solidFill>
                <a:srgbClr val="FF0000"/>
              </a:solidFill>
              <a:latin typeface="Calibri" charset="0"/>
              <a:ea typeface="ＭＳ Ｐゴシック" charset="0"/>
              <a:cs typeface="Arial" charset="0"/>
            </a:endParaRPr>
          </a:p>
        </p:txBody>
      </p:sp>
    </p:spTree>
    <p:extLst>
      <p:ext uri="{BB962C8B-B14F-4D97-AF65-F5344CB8AC3E}">
        <p14:creationId xmlns:p14="http://schemas.microsoft.com/office/powerpoint/2010/main" val="112866940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5"/>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3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P spid="28" grpId="0" animBg="1"/>
      <p:bldP spid="29" grpId="0" animBg="1"/>
      <p:bldP spid="30" grpId="0" animBg="1"/>
      <p:bldP spid="35" grpId="0"/>
      <p:bldP spid="3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400" b="1" dirty="0"/>
              <a:t>Neural Networks and Principal Component Analysis: Learning from Examples Without Local Minima </a:t>
            </a:r>
            <a:r>
              <a:rPr lang="en-US" sz="2400" dirty="0"/>
              <a:t/>
            </a:r>
            <a:br>
              <a:rPr lang="en-US" sz="2400" dirty="0"/>
            </a:br>
            <a:endParaRPr lang="en-US" sz="2400" dirty="0"/>
          </a:p>
        </p:txBody>
      </p:sp>
      <p:pic>
        <p:nvPicPr>
          <p:cNvPr id="3" name="Picture 2"/>
          <p:cNvPicPr>
            <a:picLocks noChangeAspect="1"/>
          </p:cNvPicPr>
          <p:nvPr/>
        </p:nvPicPr>
        <p:blipFill>
          <a:blip r:embed="rId2"/>
          <a:stretch>
            <a:fillRect/>
          </a:stretch>
        </p:blipFill>
        <p:spPr>
          <a:xfrm>
            <a:off x="330200" y="1782970"/>
            <a:ext cx="3365500" cy="1917700"/>
          </a:xfrm>
          <a:prstGeom prst="rect">
            <a:avLst/>
          </a:prstGeom>
        </p:spPr>
      </p:pic>
      <p:pic>
        <p:nvPicPr>
          <p:cNvPr id="4" name="Picture 3"/>
          <p:cNvPicPr>
            <a:picLocks noChangeAspect="1"/>
          </p:cNvPicPr>
          <p:nvPr/>
        </p:nvPicPr>
        <p:blipFill>
          <a:blip r:embed="rId3"/>
          <a:stretch>
            <a:fillRect/>
          </a:stretch>
        </p:blipFill>
        <p:spPr>
          <a:xfrm>
            <a:off x="4902200" y="1503570"/>
            <a:ext cx="2946400" cy="431800"/>
          </a:xfrm>
          <a:prstGeom prst="rect">
            <a:avLst/>
          </a:prstGeom>
        </p:spPr>
      </p:pic>
      <p:sp>
        <p:nvSpPr>
          <p:cNvPr id="5" name="TextBox 4"/>
          <p:cNvSpPr txBox="1"/>
          <p:nvPr/>
        </p:nvSpPr>
        <p:spPr>
          <a:xfrm>
            <a:off x="1422400" y="1503570"/>
            <a:ext cx="338629" cy="369332"/>
          </a:xfrm>
          <a:prstGeom prst="rect">
            <a:avLst/>
          </a:prstGeom>
          <a:noFill/>
        </p:spPr>
        <p:txBody>
          <a:bodyPr wrap="none" rtlCol="0">
            <a:spAutoFit/>
          </a:bodyPr>
          <a:lstStyle/>
          <a:p>
            <a:r>
              <a:rPr lang="en-US" dirty="0" smtClean="0">
                <a:solidFill>
                  <a:srgbClr val="FF0000"/>
                </a:solidFill>
              </a:rPr>
              <a:t>Y</a:t>
            </a:r>
            <a:endParaRPr lang="en-US" dirty="0">
              <a:solidFill>
                <a:srgbClr val="FF0000"/>
              </a:solidFill>
            </a:endParaRPr>
          </a:p>
        </p:txBody>
      </p:sp>
      <p:sp>
        <p:nvSpPr>
          <p:cNvPr id="7" name="TextBox 6"/>
          <p:cNvSpPr txBox="1"/>
          <p:nvPr/>
        </p:nvSpPr>
        <p:spPr>
          <a:xfrm>
            <a:off x="1422400" y="3726070"/>
            <a:ext cx="338629" cy="369332"/>
          </a:xfrm>
          <a:prstGeom prst="rect">
            <a:avLst/>
          </a:prstGeom>
          <a:noFill/>
        </p:spPr>
        <p:txBody>
          <a:bodyPr wrap="none" rtlCol="0">
            <a:spAutoFit/>
          </a:bodyPr>
          <a:lstStyle/>
          <a:p>
            <a:r>
              <a:rPr lang="en-US" dirty="0" smtClean="0">
                <a:solidFill>
                  <a:srgbClr val="FF0000"/>
                </a:solidFill>
              </a:rPr>
              <a:t>X</a:t>
            </a:r>
            <a:endParaRPr lang="en-US" dirty="0">
              <a:solidFill>
                <a:srgbClr val="FF0000"/>
              </a:solidFill>
            </a:endParaRPr>
          </a:p>
        </p:txBody>
      </p:sp>
      <p:sp>
        <p:nvSpPr>
          <p:cNvPr id="8" name="TextBox 7"/>
          <p:cNvSpPr txBox="1"/>
          <p:nvPr/>
        </p:nvSpPr>
        <p:spPr>
          <a:xfrm>
            <a:off x="2260600" y="2760870"/>
            <a:ext cx="351378" cy="369332"/>
          </a:xfrm>
          <a:prstGeom prst="rect">
            <a:avLst/>
          </a:prstGeom>
          <a:noFill/>
        </p:spPr>
        <p:txBody>
          <a:bodyPr wrap="none" rtlCol="0">
            <a:spAutoFit/>
          </a:bodyPr>
          <a:lstStyle/>
          <a:p>
            <a:r>
              <a:rPr lang="en-US" dirty="0" smtClean="0">
                <a:solidFill>
                  <a:srgbClr val="FF0000"/>
                </a:solidFill>
              </a:rPr>
              <a:t>A</a:t>
            </a:r>
            <a:endParaRPr lang="en-US" dirty="0">
              <a:solidFill>
                <a:srgbClr val="FF0000"/>
              </a:solidFill>
            </a:endParaRPr>
          </a:p>
        </p:txBody>
      </p:sp>
      <p:sp>
        <p:nvSpPr>
          <p:cNvPr id="9" name="TextBox 8"/>
          <p:cNvSpPr txBox="1"/>
          <p:nvPr/>
        </p:nvSpPr>
        <p:spPr>
          <a:xfrm>
            <a:off x="2260600" y="2227470"/>
            <a:ext cx="338629" cy="369332"/>
          </a:xfrm>
          <a:prstGeom prst="rect">
            <a:avLst/>
          </a:prstGeom>
          <a:noFill/>
        </p:spPr>
        <p:txBody>
          <a:bodyPr wrap="none" rtlCol="0">
            <a:spAutoFit/>
          </a:bodyPr>
          <a:lstStyle/>
          <a:p>
            <a:r>
              <a:rPr lang="en-US" dirty="0">
                <a:solidFill>
                  <a:srgbClr val="FF0000"/>
                </a:solidFill>
              </a:rPr>
              <a:t>B</a:t>
            </a:r>
          </a:p>
        </p:txBody>
      </p:sp>
      <p:sp>
        <p:nvSpPr>
          <p:cNvPr id="10" name="Rectangle 9"/>
          <p:cNvSpPr/>
          <p:nvPr/>
        </p:nvSpPr>
        <p:spPr>
          <a:xfrm>
            <a:off x="330200" y="4810710"/>
            <a:ext cx="4572000" cy="1569660"/>
          </a:xfrm>
          <a:prstGeom prst="rect">
            <a:avLst/>
          </a:prstGeom>
        </p:spPr>
        <p:txBody>
          <a:bodyPr>
            <a:spAutoFit/>
          </a:bodyPr>
          <a:lstStyle/>
          <a:p>
            <a:r>
              <a:rPr lang="en-US" baseline="30000" dirty="0"/>
              <a:t>Linear units are the simplest one can use in these circuits. They are often considered as uninteresting for: (a) only linear functions can be computed in linear networks (and most "interesting" functions are nonlinear); and (b) a network with several layers of linear units can always be collapsed into a linear network without any hidden layer by multiplying the weights in the proper fashion</a:t>
            </a:r>
            <a:r>
              <a:rPr lang="en-US" baseline="30000" dirty="0" smtClean="0"/>
              <a:t>.</a:t>
            </a:r>
          </a:p>
          <a:p>
            <a:r>
              <a:rPr lang="en-US" baseline="30000" dirty="0" smtClean="0"/>
              <a:t>But they can provide important insights that non-linear units cannot</a:t>
            </a:r>
            <a:endParaRPr lang="en-US" dirty="0"/>
          </a:p>
        </p:txBody>
      </p:sp>
      <p:sp>
        <p:nvSpPr>
          <p:cNvPr id="11" name="TextBox 10"/>
          <p:cNvSpPr txBox="1"/>
          <p:nvPr/>
        </p:nvSpPr>
        <p:spPr>
          <a:xfrm>
            <a:off x="4318000" y="2002303"/>
            <a:ext cx="4688942" cy="646331"/>
          </a:xfrm>
          <a:prstGeom prst="rect">
            <a:avLst/>
          </a:prstGeom>
          <a:noFill/>
        </p:spPr>
        <p:txBody>
          <a:bodyPr wrap="none" rtlCol="0">
            <a:spAutoFit/>
          </a:bodyPr>
          <a:lstStyle/>
          <a:p>
            <a:r>
              <a:rPr lang="en-US" dirty="0" smtClean="0"/>
              <a:t>Landscape of E – the problem of finding A,B </a:t>
            </a:r>
          </a:p>
          <a:p>
            <a:r>
              <a:rPr lang="en-US" dirty="0" smtClean="0"/>
              <a:t>to minimize E</a:t>
            </a:r>
            <a:endParaRPr lang="en-US" dirty="0"/>
          </a:p>
        </p:txBody>
      </p:sp>
      <p:pic>
        <p:nvPicPr>
          <p:cNvPr id="12" name="Picture 11"/>
          <p:cNvPicPr>
            <a:picLocks noChangeAspect="1"/>
          </p:cNvPicPr>
          <p:nvPr/>
        </p:nvPicPr>
        <p:blipFill>
          <a:blip r:embed="rId4"/>
          <a:stretch>
            <a:fillRect/>
          </a:stretch>
        </p:blipFill>
        <p:spPr>
          <a:xfrm>
            <a:off x="5118100" y="2761902"/>
            <a:ext cx="3035300" cy="736600"/>
          </a:xfrm>
          <a:prstGeom prst="rect">
            <a:avLst/>
          </a:prstGeom>
        </p:spPr>
      </p:pic>
      <p:pic>
        <p:nvPicPr>
          <p:cNvPr id="13" name="Picture 12"/>
          <p:cNvPicPr>
            <a:picLocks noChangeAspect="1"/>
          </p:cNvPicPr>
          <p:nvPr/>
        </p:nvPicPr>
        <p:blipFill>
          <a:blip r:embed="rId5"/>
          <a:stretch>
            <a:fillRect/>
          </a:stretch>
        </p:blipFill>
        <p:spPr>
          <a:xfrm>
            <a:off x="5080000" y="3700670"/>
            <a:ext cx="3073400" cy="723900"/>
          </a:xfrm>
          <a:prstGeom prst="rect">
            <a:avLst/>
          </a:prstGeom>
        </p:spPr>
      </p:pic>
      <p:pic>
        <p:nvPicPr>
          <p:cNvPr id="14" name="Picture 13"/>
          <p:cNvPicPr>
            <a:picLocks noChangeAspect="1"/>
          </p:cNvPicPr>
          <p:nvPr/>
        </p:nvPicPr>
        <p:blipFill>
          <a:blip r:embed="rId6"/>
          <a:stretch>
            <a:fillRect/>
          </a:stretch>
        </p:blipFill>
        <p:spPr>
          <a:xfrm>
            <a:off x="5118100" y="4622800"/>
            <a:ext cx="3200400" cy="914400"/>
          </a:xfrm>
          <a:prstGeom prst="rect">
            <a:avLst/>
          </a:prstGeom>
        </p:spPr>
      </p:pic>
    </p:spTree>
    <p:extLst>
      <p:ext uri="{BB962C8B-B14F-4D97-AF65-F5344CB8AC3E}">
        <p14:creationId xmlns:p14="http://schemas.microsoft.com/office/powerpoint/2010/main" val="2953025430"/>
      </p:ext>
    </p:extLst>
  </p:cSld>
  <p:clrMapOvr>
    <a:masterClrMapping/>
  </p:clrMapOvr>
  <p:timing>
    <p:tnLst>
      <p:par>
        <p:cTn xmlns:p14="http://schemas.microsoft.com/office/powerpoint/2010/mai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color{white}&#10;\begin{equation*}&#10;x \approx \sum_{j=1}^k a_j \phi_j &#10;\end{equation*}&#10;}&#10;&#10;\end{document}"/>
  <p:tag name="IGUANATEXSIZE" val="30"/>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larity">
  <a:themeElements>
    <a:clrScheme name="Clarity">
      <a:dk1>
        <a:srgbClr val="292934"/>
      </a:dk1>
      <a:lt1>
        <a:srgbClr val="FFFFFF"/>
      </a:lt1>
      <a:dk2>
        <a:srgbClr val="D2533C"/>
      </a:dk2>
      <a:lt2>
        <a:srgbClr val="F3F2DC"/>
      </a:lt2>
      <a:accent1>
        <a:srgbClr val="93A299"/>
      </a:accent1>
      <a:accent2>
        <a:srgbClr val="AD8F67"/>
      </a:accent2>
      <a:accent3>
        <a:srgbClr val="726056"/>
      </a:accent3>
      <a:accent4>
        <a:srgbClr val="4C5A6A"/>
      </a:accent4>
      <a:accent5>
        <a:srgbClr val="808DA0"/>
      </a:accent5>
      <a:accent6>
        <a:srgbClr val="79463D"/>
      </a:accent6>
      <a:hlink>
        <a:srgbClr val="0000FF"/>
      </a:hlink>
      <a:folHlink>
        <a:srgbClr val="800080"/>
      </a:folHlink>
    </a:clrScheme>
    <a:fontScheme name="Office Classic 2">
      <a:maj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Clarity.thmx</Template>
  <TotalTime>3151</TotalTime>
  <Words>2204</Words>
  <Application>Microsoft Macintosh PowerPoint</Application>
  <PresentationFormat>On-screen Show (4:3)</PresentationFormat>
  <Paragraphs>148</Paragraphs>
  <Slides>26</Slides>
  <Notes>2</Notes>
  <HiddenSlides>0</HiddenSlides>
  <MMClips>0</MMClips>
  <ScaleCrop>false</ScaleCrop>
  <HeadingPairs>
    <vt:vector size="4" baseType="variant">
      <vt:variant>
        <vt:lpstr>Theme</vt:lpstr>
      </vt:variant>
      <vt:variant>
        <vt:i4>1</vt:i4>
      </vt:variant>
      <vt:variant>
        <vt:lpstr>Slide Titles</vt:lpstr>
      </vt:variant>
      <vt:variant>
        <vt:i4>26</vt:i4>
      </vt:variant>
    </vt:vector>
  </HeadingPairs>
  <TitlesOfParts>
    <vt:vector size="27" baseType="lpstr">
      <vt:lpstr>Clarity</vt:lpstr>
      <vt:lpstr>Deep Learning</vt:lpstr>
      <vt:lpstr>What is a neural network</vt:lpstr>
      <vt:lpstr>Feedforward ANN</vt:lpstr>
      <vt:lpstr>Recurrent ANN</vt:lpstr>
      <vt:lpstr>Basic Problem</vt:lpstr>
      <vt:lpstr>What is the goal of sensory coding</vt:lpstr>
      <vt:lpstr>Sparse coding</vt:lpstr>
      <vt:lpstr>Sparse coding illustration</vt:lpstr>
      <vt:lpstr>Neural Networks and Principal Component Analysis: Learning from Examples Without Local Minima  </vt:lpstr>
      <vt:lpstr>Contd</vt:lpstr>
      <vt:lpstr>Matching Filter</vt:lpstr>
      <vt:lpstr>Matching Filter </vt:lpstr>
      <vt:lpstr>Analysis of CNN-based Speech Recognition System using Raw Speech as Input  </vt:lpstr>
      <vt:lpstr>Invariance of filters across database</vt:lpstr>
      <vt:lpstr>Visualizing and Understanding Convolution Networks</vt:lpstr>
      <vt:lpstr>De-convnet</vt:lpstr>
      <vt:lpstr>Feature visualization</vt:lpstr>
      <vt:lpstr>Feature visualization</vt:lpstr>
      <vt:lpstr>Feature visualization</vt:lpstr>
      <vt:lpstr>Convolution</vt:lpstr>
      <vt:lpstr>Understanding Convolution networks for NLP</vt:lpstr>
      <vt:lpstr>Convolutional Neural Networks for Sentence Classification</vt:lpstr>
      <vt:lpstr>Evaluation of Pooling Operations in Convolutional Architectures for Object Recognition  </vt:lpstr>
      <vt:lpstr>Spatial Transformer Network</vt:lpstr>
      <vt:lpstr>PowerPoint Presentation</vt:lpstr>
      <vt:lpstr>Converting FC layers to CONV layers </vt:lpstr>
    </vt:vector>
  </TitlesOfParts>
  <Company>IBM</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Deep Learning</dc:title>
  <dc:creator>Raghav Singh</dc:creator>
  <cp:lastModifiedBy>Raghav Singh</cp:lastModifiedBy>
  <cp:revision>177</cp:revision>
  <dcterms:created xsi:type="dcterms:W3CDTF">2016-01-28T00:22:31Z</dcterms:created>
  <dcterms:modified xsi:type="dcterms:W3CDTF">2016-08-12T07:30:15Z</dcterms:modified>
</cp:coreProperties>
</file>